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2" r:id="rId3"/>
    <p:sldId id="263" r:id="rId4"/>
    <p:sldId id="265" r:id="rId5"/>
    <p:sldId id="268" r:id="rId6"/>
    <p:sldId id="269" r:id="rId7"/>
    <p:sldId id="276" r:id="rId8"/>
    <p:sldId id="274" r:id="rId9"/>
    <p:sldId id="278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660033"/>
    <a:srgbClr val="3A7D2F"/>
    <a:srgbClr val="FFFFFF"/>
    <a:srgbClr val="FFCC00"/>
    <a:srgbClr val="4BBD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7A6C57-5A4D-44B3-8608-0D143E002087}" type="doc">
      <dgm:prSet loTypeId="urn:microsoft.com/office/officeart/2005/8/layout/hList6" loCatId="list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5CE103F3-0C23-4015-B387-AEF315633B2D}">
      <dgm:prSet phldrT="[Szöveg]"/>
      <dgm:spPr/>
      <dgm:t>
        <a:bodyPr/>
        <a:lstStyle/>
        <a:p>
          <a:r>
            <a:rPr lang="hu-HU" dirty="0" smtClean="0"/>
            <a:t>John </a:t>
          </a:r>
          <a:r>
            <a:rPr lang="hu-HU" dirty="0" err="1" smtClean="0"/>
            <a:t>Boyd</a:t>
          </a:r>
          <a:r>
            <a:rPr lang="hu-HU" dirty="0" smtClean="0"/>
            <a:t> </a:t>
          </a:r>
          <a:r>
            <a:rPr lang="hu-HU" dirty="0" err="1" smtClean="0"/>
            <a:t>D</a:t>
          </a:r>
          <a:r>
            <a:rPr lang="hu-HU" b="1" dirty="0" err="1" smtClean="0"/>
            <a:t>unlop</a:t>
          </a:r>
          <a:r>
            <a:rPr lang="hu-HU" dirty="0" smtClean="0"/>
            <a:t> </a:t>
          </a:r>
          <a:endParaRPr lang="hu-HU" dirty="0"/>
        </a:p>
      </dgm:t>
    </dgm:pt>
    <dgm:pt modelId="{43F94772-5B9A-4CEE-939D-641642E4C6F2}" type="parTrans" cxnId="{E4328C2E-A032-42B4-A9FC-FAAC02B3F40C}">
      <dgm:prSet/>
      <dgm:spPr/>
      <dgm:t>
        <a:bodyPr/>
        <a:lstStyle/>
        <a:p>
          <a:endParaRPr lang="hu-HU"/>
        </a:p>
      </dgm:t>
    </dgm:pt>
    <dgm:pt modelId="{5391C8F1-4A33-4FD6-BADE-083618B2D024}" type="sibTrans" cxnId="{E4328C2E-A032-42B4-A9FC-FAAC02B3F40C}">
      <dgm:prSet/>
      <dgm:spPr/>
      <dgm:t>
        <a:bodyPr/>
        <a:lstStyle/>
        <a:p>
          <a:endParaRPr lang="hu-HU"/>
        </a:p>
      </dgm:t>
    </dgm:pt>
    <dgm:pt modelId="{A9C8570D-537F-434E-9527-F2C55B086EC6}">
      <dgm:prSet phldrT="[Szöveg]"/>
      <dgm:spPr/>
      <dgm:t>
        <a:bodyPr/>
        <a:lstStyle/>
        <a:p>
          <a:r>
            <a:rPr lang="hu-HU" dirty="0" smtClean="0">
              <a:solidFill>
                <a:schemeClr val="tx1"/>
              </a:solidFill>
            </a:rPr>
            <a:t>George </a:t>
          </a:r>
          <a:r>
            <a:rPr lang="hu-HU" dirty="0" err="1" smtClean="0">
              <a:solidFill>
                <a:schemeClr val="tx1"/>
              </a:solidFill>
            </a:rPr>
            <a:t>Pullman</a:t>
          </a:r>
          <a:endParaRPr lang="hu-HU" dirty="0">
            <a:solidFill>
              <a:schemeClr val="tx1"/>
            </a:solidFill>
          </a:endParaRPr>
        </a:p>
      </dgm:t>
    </dgm:pt>
    <dgm:pt modelId="{18321CD7-970D-42D7-95B2-0D7164DDA776}" type="parTrans" cxnId="{AD1C4902-DC38-4860-B1FE-100B1FDDBA77}">
      <dgm:prSet/>
      <dgm:spPr/>
      <dgm:t>
        <a:bodyPr/>
        <a:lstStyle/>
        <a:p>
          <a:endParaRPr lang="hu-HU"/>
        </a:p>
      </dgm:t>
    </dgm:pt>
    <dgm:pt modelId="{AE651E4B-48D3-436D-9676-B0B15DF9854B}" type="sibTrans" cxnId="{AD1C4902-DC38-4860-B1FE-100B1FDDBA77}">
      <dgm:prSet/>
      <dgm:spPr/>
      <dgm:t>
        <a:bodyPr/>
        <a:lstStyle/>
        <a:p>
          <a:endParaRPr lang="hu-HU"/>
        </a:p>
      </dgm:t>
    </dgm:pt>
    <dgm:pt modelId="{F9279F5A-A136-4C0C-ACCB-0872F0E49EB0}">
      <dgm:prSet/>
      <dgm:spPr/>
      <dgm:t>
        <a:bodyPr/>
        <a:lstStyle/>
        <a:p>
          <a:r>
            <a: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Thomas Alva Edison</a:t>
          </a:r>
          <a:endParaRPr lang="hu-H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22F33F-39FD-41DF-928B-62A1EAA63AAC}" type="parTrans" cxnId="{936AB6AE-1AAC-431C-BE64-9BB638F6F7A1}">
      <dgm:prSet/>
      <dgm:spPr/>
      <dgm:t>
        <a:bodyPr/>
        <a:lstStyle/>
        <a:p>
          <a:endParaRPr lang="hu-HU"/>
        </a:p>
      </dgm:t>
    </dgm:pt>
    <dgm:pt modelId="{B08388F9-7D60-4DFE-97EE-2F1F41CD2554}" type="sibTrans" cxnId="{936AB6AE-1AAC-431C-BE64-9BB638F6F7A1}">
      <dgm:prSet/>
      <dgm:spPr/>
      <dgm:t>
        <a:bodyPr/>
        <a:lstStyle/>
        <a:p>
          <a:endParaRPr lang="hu-HU"/>
        </a:p>
      </dgm:t>
    </dgm:pt>
    <dgm:pt modelId="{00C34219-897A-4721-A454-0C3FA802A38B}">
      <dgm:prSet/>
      <dgm:spPr/>
      <dgm:t>
        <a:bodyPr/>
        <a:lstStyle/>
        <a:p>
          <a:r>
            <a:rPr lang="hu-HU" dirty="0" err="1" smtClean="0"/>
            <a:t>Auguste</a:t>
          </a:r>
          <a:r>
            <a:rPr lang="hu-HU" dirty="0" smtClean="0"/>
            <a:t> és Louis </a:t>
          </a:r>
          <a:r>
            <a:rPr lang="hu-HU" dirty="0" err="1" smtClean="0"/>
            <a:t>Lumiére</a:t>
          </a:r>
          <a:endParaRPr lang="hu-HU" dirty="0"/>
        </a:p>
      </dgm:t>
    </dgm:pt>
    <dgm:pt modelId="{22C4D94F-3C79-417D-AE62-13CBE730F3A9}" type="parTrans" cxnId="{E553457C-A7A3-4BA7-87FE-25C94944A969}">
      <dgm:prSet/>
      <dgm:spPr/>
      <dgm:t>
        <a:bodyPr/>
        <a:lstStyle/>
        <a:p>
          <a:endParaRPr lang="hu-HU"/>
        </a:p>
      </dgm:t>
    </dgm:pt>
    <dgm:pt modelId="{6378586B-8E81-4C8C-9FC8-497976A7B1B3}" type="sibTrans" cxnId="{E553457C-A7A3-4BA7-87FE-25C94944A969}">
      <dgm:prSet/>
      <dgm:spPr/>
      <dgm:t>
        <a:bodyPr/>
        <a:lstStyle/>
        <a:p>
          <a:endParaRPr lang="hu-HU"/>
        </a:p>
      </dgm:t>
    </dgm:pt>
    <dgm:pt modelId="{50E6C0DA-8696-41C0-9463-AB0229F5A047}">
      <dgm:prSet/>
      <dgm:spPr/>
      <dgm:t>
        <a:bodyPr/>
        <a:lstStyle/>
        <a:p>
          <a:r>
            <a:rPr lang="hu-HU" dirty="0" smtClean="0"/>
            <a:t>Werner Siemens</a:t>
          </a:r>
          <a:endParaRPr lang="hu-HU" dirty="0"/>
        </a:p>
      </dgm:t>
    </dgm:pt>
    <dgm:pt modelId="{7170293B-AAA9-4517-9A5D-CC60E22C6543}" type="parTrans" cxnId="{783E6FF4-8CCB-4E05-89FB-4509C52CCE74}">
      <dgm:prSet/>
      <dgm:spPr/>
      <dgm:t>
        <a:bodyPr/>
        <a:lstStyle/>
        <a:p>
          <a:endParaRPr lang="hu-HU"/>
        </a:p>
      </dgm:t>
    </dgm:pt>
    <dgm:pt modelId="{E84B854B-77A6-4A1B-8FE4-D06C9065822D}" type="sibTrans" cxnId="{783E6FF4-8CCB-4E05-89FB-4509C52CCE74}">
      <dgm:prSet/>
      <dgm:spPr/>
      <dgm:t>
        <a:bodyPr/>
        <a:lstStyle/>
        <a:p>
          <a:endParaRPr lang="hu-HU"/>
        </a:p>
      </dgm:t>
    </dgm:pt>
    <dgm:pt modelId="{5CE7D7D7-97E9-47B1-ABE8-9363CB502B9B}">
      <dgm:prSet/>
      <dgm:spPr/>
      <dgm:t>
        <a:bodyPr/>
        <a:lstStyle/>
        <a:p>
          <a:r>
            <a:rPr lang="hu-HU" dirty="0" smtClean="0">
              <a:solidFill>
                <a:srgbClr val="C00000"/>
              </a:solidFill>
            </a:rPr>
            <a:t>Charles Algernon </a:t>
          </a:r>
          <a:r>
            <a:rPr lang="hu-HU" dirty="0" err="1" smtClean="0">
              <a:solidFill>
                <a:srgbClr val="C00000"/>
              </a:solidFill>
            </a:rPr>
            <a:t>Parsons</a:t>
          </a:r>
          <a:endParaRPr lang="hu-HU" dirty="0">
            <a:solidFill>
              <a:srgbClr val="C00000"/>
            </a:solidFill>
          </a:endParaRPr>
        </a:p>
      </dgm:t>
    </dgm:pt>
    <dgm:pt modelId="{878A4394-7F0C-49D8-BAD0-E93A45648597}" type="parTrans" cxnId="{9BEF0E1F-7F2C-4B43-84F0-40E651422E07}">
      <dgm:prSet/>
      <dgm:spPr/>
      <dgm:t>
        <a:bodyPr/>
        <a:lstStyle/>
        <a:p>
          <a:endParaRPr lang="hu-HU"/>
        </a:p>
      </dgm:t>
    </dgm:pt>
    <dgm:pt modelId="{CEF68AC9-2FEC-42CA-A50E-BC2C11AA3FB8}" type="sibTrans" cxnId="{9BEF0E1F-7F2C-4B43-84F0-40E651422E07}">
      <dgm:prSet/>
      <dgm:spPr/>
      <dgm:t>
        <a:bodyPr/>
        <a:lstStyle/>
        <a:p>
          <a:endParaRPr lang="hu-HU"/>
        </a:p>
      </dgm:t>
    </dgm:pt>
    <dgm:pt modelId="{7132D2F6-1F4C-4BB3-A3D4-4D40701A129C}" type="pres">
      <dgm:prSet presAssocID="{D07A6C57-5A4D-44B3-8608-0D143E00208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83D0B29-06E8-47C9-8B07-B13E833D0173}" type="pres">
      <dgm:prSet presAssocID="{F9279F5A-A136-4C0C-ACCB-0872F0E49EB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D820B89-D093-495B-BE20-D19B4A826126}" type="pres">
      <dgm:prSet presAssocID="{B08388F9-7D60-4DFE-97EE-2F1F41CD2554}" presName="sibTrans" presStyleCnt="0"/>
      <dgm:spPr/>
    </dgm:pt>
    <dgm:pt modelId="{8ADCF202-D27B-4F7B-B996-A997E5AB44F8}" type="pres">
      <dgm:prSet presAssocID="{50E6C0DA-8696-41C0-9463-AB0229F5A04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3915970-A60D-4B9B-9BCF-4E5C53D06234}" type="pres">
      <dgm:prSet presAssocID="{E84B854B-77A6-4A1B-8FE4-D06C9065822D}" presName="sibTrans" presStyleCnt="0"/>
      <dgm:spPr/>
    </dgm:pt>
    <dgm:pt modelId="{25E763F3-992D-47DA-8F16-3939727A877D}" type="pres">
      <dgm:prSet presAssocID="{00C34219-897A-4721-A454-0C3FA802A38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871417-DF8A-4621-8740-F166E975584C}" type="pres">
      <dgm:prSet presAssocID="{6378586B-8E81-4C8C-9FC8-497976A7B1B3}" presName="sibTrans" presStyleCnt="0"/>
      <dgm:spPr/>
    </dgm:pt>
    <dgm:pt modelId="{5C28F511-1A4A-482E-B291-C3DA5D90040E}" type="pres">
      <dgm:prSet presAssocID="{5CE103F3-0C23-4015-B387-AEF315633B2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9D0EE13-5E5B-43EF-A13C-531703A60625}" type="pres">
      <dgm:prSet presAssocID="{5391C8F1-4A33-4FD6-BADE-083618B2D024}" presName="sibTrans" presStyleCnt="0"/>
      <dgm:spPr/>
    </dgm:pt>
    <dgm:pt modelId="{5AA28206-C67F-4508-B81C-E91CE6EFAB86}" type="pres">
      <dgm:prSet presAssocID="{5CE7D7D7-97E9-47B1-ABE8-9363CB502B9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A9D28C1-165A-471C-8AF9-BE451A0C8480}" type="pres">
      <dgm:prSet presAssocID="{CEF68AC9-2FEC-42CA-A50E-BC2C11AA3FB8}" presName="sibTrans" presStyleCnt="0"/>
      <dgm:spPr/>
    </dgm:pt>
    <dgm:pt modelId="{FE8A99F6-0D37-4A23-98AB-0069FAB5FC3B}" type="pres">
      <dgm:prSet presAssocID="{A9C8570D-537F-434E-9527-F2C55B086EC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4DAE614-12BC-4923-AAF3-B8260B5A21C1}" type="presOf" srcId="{A9C8570D-537F-434E-9527-F2C55B086EC6}" destId="{FE8A99F6-0D37-4A23-98AB-0069FAB5FC3B}" srcOrd="0" destOrd="0" presId="urn:microsoft.com/office/officeart/2005/8/layout/hList6"/>
    <dgm:cxn modelId="{783E6FF4-8CCB-4E05-89FB-4509C52CCE74}" srcId="{D07A6C57-5A4D-44B3-8608-0D143E002087}" destId="{50E6C0DA-8696-41C0-9463-AB0229F5A047}" srcOrd="1" destOrd="0" parTransId="{7170293B-AAA9-4517-9A5D-CC60E22C6543}" sibTransId="{E84B854B-77A6-4A1B-8FE4-D06C9065822D}"/>
    <dgm:cxn modelId="{936AB6AE-1AAC-431C-BE64-9BB638F6F7A1}" srcId="{D07A6C57-5A4D-44B3-8608-0D143E002087}" destId="{F9279F5A-A136-4C0C-ACCB-0872F0E49EB0}" srcOrd="0" destOrd="0" parTransId="{1822F33F-39FD-41DF-928B-62A1EAA63AAC}" sibTransId="{B08388F9-7D60-4DFE-97EE-2F1F41CD2554}"/>
    <dgm:cxn modelId="{E4328C2E-A032-42B4-A9FC-FAAC02B3F40C}" srcId="{D07A6C57-5A4D-44B3-8608-0D143E002087}" destId="{5CE103F3-0C23-4015-B387-AEF315633B2D}" srcOrd="3" destOrd="0" parTransId="{43F94772-5B9A-4CEE-939D-641642E4C6F2}" sibTransId="{5391C8F1-4A33-4FD6-BADE-083618B2D024}"/>
    <dgm:cxn modelId="{AD1C4902-DC38-4860-B1FE-100B1FDDBA77}" srcId="{D07A6C57-5A4D-44B3-8608-0D143E002087}" destId="{A9C8570D-537F-434E-9527-F2C55B086EC6}" srcOrd="5" destOrd="0" parTransId="{18321CD7-970D-42D7-95B2-0D7164DDA776}" sibTransId="{AE651E4B-48D3-436D-9676-B0B15DF9854B}"/>
    <dgm:cxn modelId="{9BEF0E1F-7F2C-4B43-84F0-40E651422E07}" srcId="{D07A6C57-5A4D-44B3-8608-0D143E002087}" destId="{5CE7D7D7-97E9-47B1-ABE8-9363CB502B9B}" srcOrd="4" destOrd="0" parTransId="{878A4394-7F0C-49D8-BAD0-E93A45648597}" sibTransId="{CEF68AC9-2FEC-42CA-A50E-BC2C11AA3FB8}"/>
    <dgm:cxn modelId="{E553457C-A7A3-4BA7-87FE-25C94944A969}" srcId="{D07A6C57-5A4D-44B3-8608-0D143E002087}" destId="{00C34219-897A-4721-A454-0C3FA802A38B}" srcOrd="2" destOrd="0" parTransId="{22C4D94F-3C79-417D-AE62-13CBE730F3A9}" sibTransId="{6378586B-8E81-4C8C-9FC8-497976A7B1B3}"/>
    <dgm:cxn modelId="{1998F1DA-A03B-4D92-814F-D6A02E0640DC}" type="presOf" srcId="{5CE7D7D7-97E9-47B1-ABE8-9363CB502B9B}" destId="{5AA28206-C67F-4508-B81C-E91CE6EFAB86}" srcOrd="0" destOrd="0" presId="urn:microsoft.com/office/officeart/2005/8/layout/hList6"/>
    <dgm:cxn modelId="{FC5F964B-5022-477C-BDA2-4A3A470326F4}" type="presOf" srcId="{D07A6C57-5A4D-44B3-8608-0D143E002087}" destId="{7132D2F6-1F4C-4BB3-A3D4-4D40701A129C}" srcOrd="0" destOrd="0" presId="urn:microsoft.com/office/officeart/2005/8/layout/hList6"/>
    <dgm:cxn modelId="{17CD3B74-247D-4A21-B967-85C0C501E3E3}" type="presOf" srcId="{F9279F5A-A136-4C0C-ACCB-0872F0E49EB0}" destId="{F83D0B29-06E8-47C9-8B07-B13E833D0173}" srcOrd="0" destOrd="0" presId="urn:microsoft.com/office/officeart/2005/8/layout/hList6"/>
    <dgm:cxn modelId="{2612F64A-BE47-4994-8215-CB75C3F93A4D}" type="presOf" srcId="{50E6C0DA-8696-41C0-9463-AB0229F5A047}" destId="{8ADCF202-D27B-4F7B-B996-A997E5AB44F8}" srcOrd="0" destOrd="0" presId="urn:microsoft.com/office/officeart/2005/8/layout/hList6"/>
    <dgm:cxn modelId="{5EACC77B-4094-498F-B326-E895DDEBA1E3}" type="presOf" srcId="{5CE103F3-0C23-4015-B387-AEF315633B2D}" destId="{5C28F511-1A4A-482E-B291-C3DA5D90040E}" srcOrd="0" destOrd="0" presId="urn:microsoft.com/office/officeart/2005/8/layout/hList6"/>
    <dgm:cxn modelId="{A44C1EE1-C14F-4435-A6EA-FABFCF8AE6F2}" type="presOf" srcId="{00C34219-897A-4721-A454-0C3FA802A38B}" destId="{25E763F3-992D-47DA-8F16-3939727A877D}" srcOrd="0" destOrd="0" presId="urn:microsoft.com/office/officeart/2005/8/layout/hList6"/>
    <dgm:cxn modelId="{D3B88E87-FFCA-4BE8-8B70-CFBF8F35BFF8}" type="presParOf" srcId="{7132D2F6-1F4C-4BB3-A3D4-4D40701A129C}" destId="{F83D0B29-06E8-47C9-8B07-B13E833D0173}" srcOrd="0" destOrd="0" presId="urn:microsoft.com/office/officeart/2005/8/layout/hList6"/>
    <dgm:cxn modelId="{A85F758F-3CCC-4941-AD7F-0C2137FCEB8F}" type="presParOf" srcId="{7132D2F6-1F4C-4BB3-A3D4-4D40701A129C}" destId="{7D820B89-D093-495B-BE20-D19B4A826126}" srcOrd="1" destOrd="0" presId="urn:microsoft.com/office/officeart/2005/8/layout/hList6"/>
    <dgm:cxn modelId="{00BA6DB6-B998-4E84-9921-5FC72C74FA9F}" type="presParOf" srcId="{7132D2F6-1F4C-4BB3-A3D4-4D40701A129C}" destId="{8ADCF202-D27B-4F7B-B996-A997E5AB44F8}" srcOrd="2" destOrd="0" presId="urn:microsoft.com/office/officeart/2005/8/layout/hList6"/>
    <dgm:cxn modelId="{800A98DB-7B0A-44B0-AEDA-D177052CD0B1}" type="presParOf" srcId="{7132D2F6-1F4C-4BB3-A3D4-4D40701A129C}" destId="{C3915970-A60D-4B9B-9BCF-4E5C53D06234}" srcOrd="3" destOrd="0" presId="urn:microsoft.com/office/officeart/2005/8/layout/hList6"/>
    <dgm:cxn modelId="{736397BD-C378-46BF-9282-E36480904C00}" type="presParOf" srcId="{7132D2F6-1F4C-4BB3-A3D4-4D40701A129C}" destId="{25E763F3-992D-47DA-8F16-3939727A877D}" srcOrd="4" destOrd="0" presId="urn:microsoft.com/office/officeart/2005/8/layout/hList6"/>
    <dgm:cxn modelId="{1F9AABB2-9F1C-4AF3-93B6-CE32E5B4CF84}" type="presParOf" srcId="{7132D2F6-1F4C-4BB3-A3D4-4D40701A129C}" destId="{C1871417-DF8A-4621-8740-F166E975584C}" srcOrd="5" destOrd="0" presId="urn:microsoft.com/office/officeart/2005/8/layout/hList6"/>
    <dgm:cxn modelId="{97E67C73-F894-44F9-81DB-E6AE6FF08095}" type="presParOf" srcId="{7132D2F6-1F4C-4BB3-A3D4-4D40701A129C}" destId="{5C28F511-1A4A-482E-B291-C3DA5D90040E}" srcOrd="6" destOrd="0" presId="urn:microsoft.com/office/officeart/2005/8/layout/hList6"/>
    <dgm:cxn modelId="{1408C7F4-3199-404C-A98B-863C1E66F9B5}" type="presParOf" srcId="{7132D2F6-1F4C-4BB3-A3D4-4D40701A129C}" destId="{59D0EE13-5E5B-43EF-A13C-531703A60625}" srcOrd="7" destOrd="0" presId="urn:microsoft.com/office/officeart/2005/8/layout/hList6"/>
    <dgm:cxn modelId="{D7E51BD0-5F97-4732-940F-0C5DDE55E27A}" type="presParOf" srcId="{7132D2F6-1F4C-4BB3-A3D4-4D40701A129C}" destId="{5AA28206-C67F-4508-B81C-E91CE6EFAB86}" srcOrd="8" destOrd="0" presId="urn:microsoft.com/office/officeart/2005/8/layout/hList6"/>
    <dgm:cxn modelId="{96197572-B1EC-4A79-8EB1-FF13714C90CB}" type="presParOf" srcId="{7132D2F6-1F4C-4BB3-A3D4-4D40701A129C}" destId="{BA9D28C1-165A-471C-8AF9-BE451A0C8480}" srcOrd="9" destOrd="0" presId="urn:microsoft.com/office/officeart/2005/8/layout/hList6"/>
    <dgm:cxn modelId="{A9BC8A8E-F305-4A18-B34B-5CBE347F175A}" type="presParOf" srcId="{7132D2F6-1F4C-4BB3-A3D4-4D40701A129C}" destId="{FE8A99F6-0D37-4A23-98AB-0069FAB5FC3B}" srcOrd="10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7A6C57-5A4D-44B3-8608-0D143E002087}" type="doc">
      <dgm:prSet loTypeId="urn:microsoft.com/office/officeart/2005/8/layout/hList6" loCatId="list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199CAE4E-AE4B-41CB-9862-1514B77C53C7}">
      <dgm:prSet phldrT="[Szöveg]"/>
      <dgm:spPr/>
      <dgm:t>
        <a:bodyPr/>
        <a:lstStyle/>
        <a:p>
          <a:r>
            <a:rPr lang="hu-HU" dirty="0" smtClean="0"/>
            <a:t>Nikola Tesla</a:t>
          </a:r>
          <a:endParaRPr lang="hu-HU" dirty="0"/>
        </a:p>
      </dgm:t>
    </dgm:pt>
    <dgm:pt modelId="{F0FBA9AD-D80E-41D3-9BCA-763CEF623C38}" type="parTrans" cxnId="{4FE7BE65-57B0-4981-A158-2D4AD8255BBE}">
      <dgm:prSet/>
      <dgm:spPr/>
      <dgm:t>
        <a:bodyPr/>
        <a:lstStyle/>
        <a:p>
          <a:endParaRPr lang="hu-HU"/>
        </a:p>
      </dgm:t>
    </dgm:pt>
    <dgm:pt modelId="{A0048682-D192-403E-B793-00BD43EBBA89}" type="sibTrans" cxnId="{4FE7BE65-57B0-4981-A158-2D4AD8255BBE}">
      <dgm:prSet/>
      <dgm:spPr/>
      <dgm:t>
        <a:bodyPr/>
        <a:lstStyle/>
        <a:p>
          <a:endParaRPr lang="hu-HU"/>
        </a:p>
      </dgm:t>
    </dgm:pt>
    <dgm:pt modelId="{5CE103F3-0C23-4015-B387-AEF315633B2D}">
      <dgm:prSet phldrT="[Szöveg]"/>
      <dgm:spPr/>
      <dgm:t>
        <a:bodyPr/>
        <a:lstStyle/>
        <a:p>
          <a:r>
            <a:rPr lang="hu-HU" dirty="0" smtClean="0">
              <a:solidFill>
                <a:srgbClr val="C00000"/>
              </a:solidFill>
            </a:rPr>
            <a:t>Alexander Graham Bell</a:t>
          </a:r>
          <a:endParaRPr lang="hu-HU" dirty="0">
            <a:solidFill>
              <a:srgbClr val="C00000"/>
            </a:solidFill>
          </a:endParaRPr>
        </a:p>
      </dgm:t>
    </dgm:pt>
    <dgm:pt modelId="{43F94772-5B9A-4CEE-939D-641642E4C6F2}" type="parTrans" cxnId="{E4328C2E-A032-42B4-A9FC-FAAC02B3F40C}">
      <dgm:prSet/>
      <dgm:spPr/>
      <dgm:t>
        <a:bodyPr/>
        <a:lstStyle/>
        <a:p>
          <a:endParaRPr lang="hu-HU"/>
        </a:p>
      </dgm:t>
    </dgm:pt>
    <dgm:pt modelId="{5391C8F1-4A33-4FD6-BADE-083618B2D024}" type="sibTrans" cxnId="{E4328C2E-A032-42B4-A9FC-FAAC02B3F40C}">
      <dgm:prSet/>
      <dgm:spPr/>
      <dgm:t>
        <a:bodyPr/>
        <a:lstStyle/>
        <a:p>
          <a:endParaRPr lang="hu-HU"/>
        </a:p>
      </dgm:t>
    </dgm:pt>
    <dgm:pt modelId="{EC044B4E-CB6C-4A97-AEDE-164F2BD71DA7}">
      <dgm:prSet/>
      <dgm:spPr/>
      <dgm:t>
        <a:bodyPr/>
        <a:lstStyle/>
        <a:p>
          <a:r>
            <a:rPr lang="hu-HU" dirty="0" err="1" smtClean="0"/>
            <a:t>Orville</a:t>
          </a:r>
          <a:r>
            <a:rPr lang="hu-HU" dirty="0" smtClean="0"/>
            <a:t> és </a:t>
          </a:r>
          <a:r>
            <a:rPr lang="hu-HU" dirty="0" err="1" smtClean="0"/>
            <a:t>Wilbur</a:t>
          </a:r>
          <a:r>
            <a:rPr lang="hu-HU" dirty="0" smtClean="0"/>
            <a:t> Wright</a:t>
          </a:r>
          <a:endParaRPr lang="hu-HU" dirty="0"/>
        </a:p>
      </dgm:t>
    </dgm:pt>
    <dgm:pt modelId="{6A7F0099-267A-4081-813B-EA7388BB8FB5}" type="parTrans" cxnId="{85FA6A74-51AC-4B1D-804D-94A35416CCE3}">
      <dgm:prSet/>
      <dgm:spPr/>
      <dgm:t>
        <a:bodyPr/>
        <a:lstStyle/>
        <a:p>
          <a:endParaRPr lang="hu-HU"/>
        </a:p>
      </dgm:t>
    </dgm:pt>
    <dgm:pt modelId="{E3DADCEB-0B5D-42E5-A96D-C38B16991253}" type="sibTrans" cxnId="{85FA6A74-51AC-4B1D-804D-94A35416CCE3}">
      <dgm:prSet/>
      <dgm:spPr/>
      <dgm:t>
        <a:bodyPr/>
        <a:lstStyle/>
        <a:p>
          <a:endParaRPr lang="hu-HU"/>
        </a:p>
      </dgm:t>
    </dgm:pt>
    <dgm:pt modelId="{81FC8DA8-31B0-4B44-8144-954DC51FAC76}">
      <dgm:prSet/>
      <dgm:spPr/>
      <dgm:t>
        <a:bodyPr/>
        <a:lstStyle/>
        <a:p>
          <a:r>
            <a:rPr lang="hu-HU" dirty="0" smtClean="0"/>
            <a:t>Nikolaus August Otto</a:t>
          </a:r>
          <a:endParaRPr lang="hu-HU" dirty="0"/>
        </a:p>
      </dgm:t>
    </dgm:pt>
    <dgm:pt modelId="{23BBB250-6EF0-4EB6-91A7-BB27CF50BDBB}" type="parTrans" cxnId="{B6C296A8-D5D2-427D-8FE8-7BECFB6B910E}">
      <dgm:prSet/>
      <dgm:spPr/>
      <dgm:t>
        <a:bodyPr/>
        <a:lstStyle/>
        <a:p>
          <a:endParaRPr lang="hu-HU"/>
        </a:p>
      </dgm:t>
    </dgm:pt>
    <dgm:pt modelId="{C9BEB264-030D-4857-A956-7D75287639F3}" type="sibTrans" cxnId="{B6C296A8-D5D2-427D-8FE8-7BECFB6B910E}">
      <dgm:prSet/>
      <dgm:spPr/>
      <dgm:t>
        <a:bodyPr/>
        <a:lstStyle/>
        <a:p>
          <a:endParaRPr lang="hu-HU"/>
        </a:p>
      </dgm:t>
    </dgm:pt>
    <dgm:pt modelId="{4698048A-80CA-4AD9-9389-A61DC2BE7B83}">
      <dgm:prSet/>
      <dgm:spPr/>
      <dgm:t>
        <a:bodyPr/>
        <a:lstStyle/>
        <a:p>
          <a:r>
            <a:rPr lang="hu-HU" dirty="0" smtClean="0">
              <a:solidFill>
                <a:schemeClr val="tx1"/>
              </a:solidFill>
            </a:rPr>
            <a:t>John </a:t>
          </a:r>
          <a:r>
            <a:rPr lang="hu-HU" dirty="0" err="1" smtClean="0">
              <a:solidFill>
                <a:schemeClr val="tx1"/>
              </a:solidFill>
            </a:rPr>
            <a:t>Kemp</a:t>
          </a:r>
          <a:r>
            <a:rPr lang="hu-HU" dirty="0" smtClean="0">
              <a:solidFill>
                <a:schemeClr val="tx1"/>
              </a:solidFill>
            </a:rPr>
            <a:t> </a:t>
          </a:r>
          <a:r>
            <a:rPr lang="hu-HU" dirty="0" err="1" smtClean="0">
              <a:solidFill>
                <a:schemeClr val="tx1"/>
              </a:solidFill>
            </a:rPr>
            <a:t>Starley</a:t>
          </a:r>
          <a:endParaRPr lang="hu-HU" dirty="0">
            <a:solidFill>
              <a:schemeClr val="tx1"/>
            </a:solidFill>
          </a:endParaRPr>
        </a:p>
      </dgm:t>
    </dgm:pt>
    <dgm:pt modelId="{27DBEF73-DF35-4F90-941E-07DB39FB2B89}" type="parTrans" cxnId="{8B4BB978-ECD3-4493-91C4-41ED25A9FC47}">
      <dgm:prSet/>
      <dgm:spPr/>
      <dgm:t>
        <a:bodyPr/>
        <a:lstStyle/>
        <a:p>
          <a:endParaRPr lang="hu-HU"/>
        </a:p>
      </dgm:t>
    </dgm:pt>
    <dgm:pt modelId="{560D2A5F-AE38-476A-9316-95AF46E72549}" type="sibTrans" cxnId="{8B4BB978-ECD3-4493-91C4-41ED25A9FC47}">
      <dgm:prSet/>
      <dgm:spPr/>
      <dgm:t>
        <a:bodyPr/>
        <a:lstStyle/>
        <a:p>
          <a:endParaRPr lang="hu-HU"/>
        </a:p>
      </dgm:t>
    </dgm:pt>
    <dgm:pt modelId="{4EC0F3E7-8BD8-42C8-B3BB-AD3B04C8420E}">
      <dgm:prSet/>
      <dgm:spPr>
        <a:sp3d prstMaterial="plastic">
          <a:bevelT w="50800" h="50800" prst="coolSlant"/>
          <a:bevelB w="50800" h="50800"/>
        </a:sp3d>
      </dgm:spPr>
      <dgm:t>
        <a:bodyPr/>
        <a:lstStyle/>
        <a:p>
          <a:r>
            <a: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Ferdinand von Zeppelin</a:t>
          </a:r>
          <a:endParaRPr lang="hu-H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732031-EA09-4CA1-AACF-DA5624A1A161}" type="parTrans" cxnId="{F8DC9F10-77A7-45FE-8F88-BDFAF960ED32}">
      <dgm:prSet/>
      <dgm:spPr/>
      <dgm:t>
        <a:bodyPr/>
        <a:lstStyle/>
        <a:p>
          <a:endParaRPr lang="hu-HU"/>
        </a:p>
      </dgm:t>
    </dgm:pt>
    <dgm:pt modelId="{591285EB-C8AB-41A7-A0E2-F609247C32C4}" type="sibTrans" cxnId="{F8DC9F10-77A7-45FE-8F88-BDFAF960ED32}">
      <dgm:prSet/>
      <dgm:spPr/>
      <dgm:t>
        <a:bodyPr/>
        <a:lstStyle/>
        <a:p>
          <a:endParaRPr lang="hu-HU"/>
        </a:p>
      </dgm:t>
    </dgm:pt>
    <dgm:pt modelId="{7132D2F6-1F4C-4BB3-A3D4-4D40701A129C}" type="pres">
      <dgm:prSet presAssocID="{D07A6C57-5A4D-44B3-8608-0D143E00208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96F6D6B-360A-4E9C-BF35-78024C009BC0}" type="pres">
      <dgm:prSet presAssocID="{4EC0F3E7-8BD8-42C8-B3BB-AD3B04C8420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8823FB6-2FBC-4113-BBCA-089B59EC635B}" type="pres">
      <dgm:prSet presAssocID="{591285EB-C8AB-41A7-A0E2-F609247C32C4}" presName="sibTrans" presStyleCnt="0"/>
      <dgm:spPr/>
    </dgm:pt>
    <dgm:pt modelId="{6E41EB8F-3D2A-419D-AC26-98097DF1B12B}" type="pres">
      <dgm:prSet presAssocID="{199CAE4E-AE4B-41CB-9862-1514B77C53C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1E86342-256B-4A9B-8B03-65820133FB7B}" type="pres">
      <dgm:prSet presAssocID="{A0048682-D192-403E-B793-00BD43EBBA89}" presName="sibTrans" presStyleCnt="0"/>
      <dgm:spPr/>
    </dgm:pt>
    <dgm:pt modelId="{64BCA7D5-65CE-4E51-8A62-AFE83C6A6886}" type="pres">
      <dgm:prSet presAssocID="{EC044B4E-CB6C-4A97-AEDE-164F2BD71DA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CD502F-BE24-4E21-89F3-EFCCEF66F152}" type="pres">
      <dgm:prSet presAssocID="{E3DADCEB-0B5D-42E5-A96D-C38B16991253}" presName="sibTrans" presStyleCnt="0"/>
      <dgm:spPr/>
    </dgm:pt>
    <dgm:pt modelId="{5446793C-AB96-412C-A193-97DC67EC173B}" type="pres">
      <dgm:prSet presAssocID="{81FC8DA8-31B0-4B44-8144-954DC51FAC7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77D86FA-F6DF-4B59-A7D7-9D3D3C624E10}" type="pres">
      <dgm:prSet presAssocID="{C9BEB264-030D-4857-A956-7D75287639F3}" presName="sibTrans" presStyleCnt="0"/>
      <dgm:spPr/>
    </dgm:pt>
    <dgm:pt modelId="{5C28F511-1A4A-482E-B291-C3DA5D90040E}" type="pres">
      <dgm:prSet presAssocID="{5CE103F3-0C23-4015-B387-AEF315633B2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9D0EE13-5E5B-43EF-A13C-531703A60625}" type="pres">
      <dgm:prSet presAssocID="{5391C8F1-4A33-4FD6-BADE-083618B2D024}" presName="sibTrans" presStyleCnt="0"/>
      <dgm:spPr/>
    </dgm:pt>
    <dgm:pt modelId="{AF2646BF-C805-4928-9054-9FF06F79304B}" type="pres">
      <dgm:prSet presAssocID="{4698048A-80CA-4AD9-9389-A61DC2BE7B8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36ED563-D128-4882-8B66-1D479B377143}" type="presOf" srcId="{5CE103F3-0C23-4015-B387-AEF315633B2D}" destId="{5C28F511-1A4A-482E-B291-C3DA5D90040E}" srcOrd="0" destOrd="0" presId="urn:microsoft.com/office/officeart/2005/8/layout/hList6"/>
    <dgm:cxn modelId="{4FE7BE65-57B0-4981-A158-2D4AD8255BBE}" srcId="{D07A6C57-5A4D-44B3-8608-0D143E002087}" destId="{199CAE4E-AE4B-41CB-9862-1514B77C53C7}" srcOrd="1" destOrd="0" parTransId="{F0FBA9AD-D80E-41D3-9BCA-763CEF623C38}" sibTransId="{A0048682-D192-403E-B793-00BD43EBBA89}"/>
    <dgm:cxn modelId="{B6C296A8-D5D2-427D-8FE8-7BECFB6B910E}" srcId="{D07A6C57-5A4D-44B3-8608-0D143E002087}" destId="{81FC8DA8-31B0-4B44-8144-954DC51FAC76}" srcOrd="3" destOrd="0" parTransId="{23BBB250-6EF0-4EB6-91A7-BB27CF50BDBB}" sibTransId="{C9BEB264-030D-4857-A956-7D75287639F3}"/>
    <dgm:cxn modelId="{9A1536F0-0EA2-449F-A456-9A3DF559F253}" type="presOf" srcId="{4698048A-80CA-4AD9-9389-A61DC2BE7B83}" destId="{AF2646BF-C805-4928-9054-9FF06F79304B}" srcOrd="0" destOrd="0" presId="urn:microsoft.com/office/officeart/2005/8/layout/hList6"/>
    <dgm:cxn modelId="{E4328C2E-A032-42B4-A9FC-FAAC02B3F40C}" srcId="{D07A6C57-5A4D-44B3-8608-0D143E002087}" destId="{5CE103F3-0C23-4015-B387-AEF315633B2D}" srcOrd="4" destOrd="0" parTransId="{43F94772-5B9A-4CEE-939D-641642E4C6F2}" sibTransId="{5391C8F1-4A33-4FD6-BADE-083618B2D024}"/>
    <dgm:cxn modelId="{33D77D1C-0525-4A48-81B4-5C106B88EF71}" type="presOf" srcId="{D07A6C57-5A4D-44B3-8608-0D143E002087}" destId="{7132D2F6-1F4C-4BB3-A3D4-4D40701A129C}" srcOrd="0" destOrd="0" presId="urn:microsoft.com/office/officeart/2005/8/layout/hList6"/>
    <dgm:cxn modelId="{D666C25F-572B-4BEC-95D5-B2D0062CDE3C}" type="presOf" srcId="{81FC8DA8-31B0-4B44-8144-954DC51FAC76}" destId="{5446793C-AB96-412C-A193-97DC67EC173B}" srcOrd="0" destOrd="0" presId="urn:microsoft.com/office/officeart/2005/8/layout/hList6"/>
    <dgm:cxn modelId="{F8DC9F10-77A7-45FE-8F88-BDFAF960ED32}" srcId="{D07A6C57-5A4D-44B3-8608-0D143E002087}" destId="{4EC0F3E7-8BD8-42C8-B3BB-AD3B04C8420E}" srcOrd="0" destOrd="0" parTransId="{2D732031-EA09-4CA1-AACF-DA5624A1A161}" sibTransId="{591285EB-C8AB-41A7-A0E2-F609247C32C4}"/>
    <dgm:cxn modelId="{67F742F1-FD8B-4578-9F0A-934BE4D6CEC9}" type="presOf" srcId="{199CAE4E-AE4B-41CB-9862-1514B77C53C7}" destId="{6E41EB8F-3D2A-419D-AC26-98097DF1B12B}" srcOrd="0" destOrd="0" presId="urn:microsoft.com/office/officeart/2005/8/layout/hList6"/>
    <dgm:cxn modelId="{1E252630-EE6B-4069-9FC4-C67EB124D6EE}" type="presOf" srcId="{4EC0F3E7-8BD8-42C8-B3BB-AD3B04C8420E}" destId="{096F6D6B-360A-4E9C-BF35-78024C009BC0}" srcOrd="0" destOrd="0" presId="urn:microsoft.com/office/officeart/2005/8/layout/hList6"/>
    <dgm:cxn modelId="{85FA6A74-51AC-4B1D-804D-94A35416CCE3}" srcId="{D07A6C57-5A4D-44B3-8608-0D143E002087}" destId="{EC044B4E-CB6C-4A97-AEDE-164F2BD71DA7}" srcOrd="2" destOrd="0" parTransId="{6A7F0099-267A-4081-813B-EA7388BB8FB5}" sibTransId="{E3DADCEB-0B5D-42E5-A96D-C38B16991253}"/>
    <dgm:cxn modelId="{8B4BB978-ECD3-4493-91C4-41ED25A9FC47}" srcId="{D07A6C57-5A4D-44B3-8608-0D143E002087}" destId="{4698048A-80CA-4AD9-9389-A61DC2BE7B83}" srcOrd="5" destOrd="0" parTransId="{27DBEF73-DF35-4F90-941E-07DB39FB2B89}" sibTransId="{560D2A5F-AE38-476A-9316-95AF46E72549}"/>
    <dgm:cxn modelId="{E68D8BF4-1233-4D84-812A-A37DCF656BC7}" type="presOf" srcId="{EC044B4E-CB6C-4A97-AEDE-164F2BD71DA7}" destId="{64BCA7D5-65CE-4E51-8A62-AFE83C6A6886}" srcOrd="0" destOrd="0" presId="urn:microsoft.com/office/officeart/2005/8/layout/hList6"/>
    <dgm:cxn modelId="{1E69CAF4-2BBD-4333-94D8-F09982A7B723}" type="presParOf" srcId="{7132D2F6-1F4C-4BB3-A3D4-4D40701A129C}" destId="{096F6D6B-360A-4E9C-BF35-78024C009BC0}" srcOrd="0" destOrd="0" presId="urn:microsoft.com/office/officeart/2005/8/layout/hList6"/>
    <dgm:cxn modelId="{7FF24BAA-B6F8-4ABE-A230-C5E2D2923010}" type="presParOf" srcId="{7132D2F6-1F4C-4BB3-A3D4-4D40701A129C}" destId="{08823FB6-2FBC-4113-BBCA-089B59EC635B}" srcOrd="1" destOrd="0" presId="urn:microsoft.com/office/officeart/2005/8/layout/hList6"/>
    <dgm:cxn modelId="{EDA5F0B8-7B1D-4A6D-AD87-C4711BE2D69C}" type="presParOf" srcId="{7132D2F6-1F4C-4BB3-A3D4-4D40701A129C}" destId="{6E41EB8F-3D2A-419D-AC26-98097DF1B12B}" srcOrd="2" destOrd="0" presId="urn:microsoft.com/office/officeart/2005/8/layout/hList6"/>
    <dgm:cxn modelId="{AFFE6EEF-86D1-4389-A1F3-FFB6387222B4}" type="presParOf" srcId="{7132D2F6-1F4C-4BB3-A3D4-4D40701A129C}" destId="{81E86342-256B-4A9B-8B03-65820133FB7B}" srcOrd="3" destOrd="0" presId="urn:microsoft.com/office/officeart/2005/8/layout/hList6"/>
    <dgm:cxn modelId="{2E2912B9-E3C9-4425-9BA9-74EF2605B71B}" type="presParOf" srcId="{7132D2F6-1F4C-4BB3-A3D4-4D40701A129C}" destId="{64BCA7D5-65CE-4E51-8A62-AFE83C6A6886}" srcOrd="4" destOrd="0" presId="urn:microsoft.com/office/officeart/2005/8/layout/hList6"/>
    <dgm:cxn modelId="{463C2ABE-2A34-4BBD-852D-21A85915F935}" type="presParOf" srcId="{7132D2F6-1F4C-4BB3-A3D4-4D40701A129C}" destId="{E8CD502F-BE24-4E21-89F3-EFCCEF66F152}" srcOrd="5" destOrd="0" presId="urn:microsoft.com/office/officeart/2005/8/layout/hList6"/>
    <dgm:cxn modelId="{22F0B71F-DDF0-4C6F-AC77-3F107F7A3734}" type="presParOf" srcId="{7132D2F6-1F4C-4BB3-A3D4-4D40701A129C}" destId="{5446793C-AB96-412C-A193-97DC67EC173B}" srcOrd="6" destOrd="0" presId="urn:microsoft.com/office/officeart/2005/8/layout/hList6"/>
    <dgm:cxn modelId="{68E4D30E-E760-47F0-AE34-CC69FACE7DA2}" type="presParOf" srcId="{7132D2F6-1F4C-4BB3-A3D4-4D40701A129C}" destId="{677D86FA-F6DF-4B59-A7D7-9D3D3C624E10}" srcOrd="7" destOrd="0" presId="urn:microsoft.com/office/officeart/2005/8/layout/hList6"/>
    <dgm:cxn modelId="{9EDE3AE0-14AF-464B-A4AE-17427446B7C1}" type="presParOf" srcId="{7132D2F6-1F4C-4BB3-A3D4-4D40701A129C}" destId="{5C28F511-1A4A-482E-B291-C3DA5D90040E}" srcOrd="8" destOrd="0" presId="urn:microsoft.com/office/officeart/2005/8/layout/hList6"/>
    <dgm:cxn modelId="{9B7D6B5D-319A-44EC-B418-4B14440B2ACF}" type="presParOf" srcId="{7132D2F6-1F4C-4BB3-A3D4-4D40701A129C}" destId="{59D0EE13-5E5B-43EF-A13C-531703A60625}" srcOrd="9" destOrd="0" presId="urn:microsoft.com/office/officeart/2005/8/layout/hList6"/>
    <dgm:cxn modelId="{F94CFDBD-E169-4BB8-8D3F-D9CB3CBD4B94}" type="presParOf" srcId="{7132D2F6-1F4C-4BB3-A3D4-4D40701A129C}" destId="{AF2646BF-C805-4928-9054-9FF06F79304B}" srcOrd="10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3D0B29-06E8-47C9-8B07-B13E833D0173}">
      <dsp:nvSpPr>
        <dsp:cNvPr id="0" name=""/>
        <dsp:cNvSpPr/>
      </dsp:nvSpPr>
      <dsp:spPr>
        <a:xfrm rot="16200000">
          <a:off x="-1311764" y="1315392"/>
          <a:ext cx="4064000" cy="1433214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661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Thomas Alva Edison</a:t>
          </a:r>
          <a:endParaRPr lang="hu-H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-1311764" y="1315392"/>
        <a:ext cx="4064000" cy="1433214"/>
      </dsp:txXfrm>
    </dsp:sp>
    <dsp:sp modelId="{8ADCF202-D27B-4F7B-B996-A997E5AB44F8}">
      <dsp:nvSpPr>
        <dsp:cNvPr id="0" name=""/>
        <dsp:cNvSpPr/>
      </dsp:nvSpPr>
      <dsp:spPr>
        <a:xfrm rot="16200000">
          <a:off x="228941" y="1315392"/>
          <a:ext cx="4064000" cy="1433214"/>
        </a:xfrm>
        <a:prstGeom prst="flowChartManualOperation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661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Werner Siemens</a:t>
          </a:r>
          <a:endParaRPr lang="hu-HU" sz="2400" kern="1200" dirty="0"/>
        </a:p>
      </dsp:txBody>
      <dsp:txXfrm rot="16200000">
        <a:off x="228941" y="1315392"/>
        <a:ext cx="4064000" cy="1433214"/>
      </dsp:txXfrm>
    </dsp:sp>
    <dsp:sp modelId="{25E763F3-992D-47DA-8F16-3939727A877D}">
      <dsp:nvSpPr>
        <dsp:cNvPr id="0" name=""/>
        <dsp:cNvSpPr/>
      </dsp:nvSpPr>
      <dsp:spPr>
        <a:xfrm rot="16200000">
          <a:off x="1769647" y="1315392"/>
          <a:ext cx="4064000" cy="1433214"/>
        </a:xfrm>
        <a:prstGeom prst="flowChartManualOperation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661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err="1" smtClean="0"/>
            <a:t>Auguste</a:t>
          </a:r>
          <a:r>
            <a:rPr lang="hu-HU" sz="2400" kern="1200" dirty="0" smtClean="0"/>
            <a:t> és Louis </a:t>
          </a:r>
          <a:r>
            <a:rPr lang="hu-HU" sz="2400" kern="1200" dirty="0" err="1" smtClean="0"/>
            <a:t>Lumiére</a:t>
          </a:r>
          <a:endParaRPr lang="hu-HU" sz="2400" kern="1200" dirty="0"/>
        </a:p>
      </dsp:txBody>
      <dsp:txXfrm rot="16200000">
        <a:off x="1769647" y="1315392"/>
        <a:ext cx="4064000" cy="1433214"/>
      </dsp:txXfrm>
    </dsp:sp>
    <dsp:sp modelId="{5C28F511-1A4A-482E-B291-C3DA5D90040E}">
      <dsp:nvSpPr>
        <dsp:cNvPr id="0" name=""/>
        <dsp:cNvSpPr/>
      </dsp:nvSpPr>
      <dsp:spPr>
        <a:xfrm rot="16200000">
          <a:off x="3310352" y="1315392"/>
          <a:ext cx="4064000" cy="1433214"/>
        </a:xfrm>
        <a:prstGeom prst="flowChartManualOperation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661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John </a:t>
          </a:r>
          <a:r>
            <a:rPr lang="hu-HU" sz="2400" kern="1200" dirty="0" err="1" smtClean="0"/>
            <a:t>Boyd</a:t>
          </a:r>
          <a:r>
            <a:rPr lang="hu-HU" sz="2400" kern="1200" dirty="0" smtClean="0"/>
            <a:t> </a:t>
          </a:r>
          <a:r>
            <a:rPr lang="hu-HU" sz="2400" kern="1200" dirty="0" err="1" smtClean="0"/>
            <a:t>D</a:t>
          </a:r>
          <a:r>
            <a:rPr lang="hu-HU" sz="2400" b="1" kern="1200" dirty="0" err="1" smtClean="0"/>
            <a:t>unlop</a:t>
          </a:r>
          <a:r>
            <a:rPr lang="hu-HU" sz="2400" kern="1200" dirty="0" smtClean="0"/>
            <a:t> </a:t>
          </a:r>
          <a:endParaRPr lang="hu-HU" sz="2400" kern="1200" dirty="0"/>
        </a:p>
      </dsp:txBody>
      <dsp:txXfrm rot="16200000">
        <a:off x="3310352" y="1315392"/>
        <a:ext cx="4064000" cy="1433214"/>
      </dsp:txXfrm>
    </dsp:sp>
    <dsp:sp modelId="{5AA28206-C67F-4508-B81C-E91CE6EFAB86}">
      <dsp:nvSpPr>
        <dsp:cNvPr id="0" name=""/>
        <dsp:cNvSpPr/>
      </dsp:nvSpPr>
      <dsp:spPr>
        <a:xfrm rot="16200000">
          <a:off x="4851058" y="1315392"/>
          <a:ext cx="4064000" cy="1433214"/>
        </a:xfrm>
        <a:prstGeom prst="flowChartManualOperation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661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>
              <a:solidFill>
                <a:srgbClr val="C00000"/>
              </a:solidFill>
            </a:rPr>
            <a:t>Charles Algernon </a:t>
          </a:r>
          <a:r>
            <a:rPr lang="hu-HU" sz="2400" kern="1200" dirty="0" err="1" smtClean="0">
              <a:solidFill>
                <a:srgbClr val="C00000"/>
              </a:solidFill>
            </a:rPr>
            <a:t>Parsons</a:t>
          </a:r>
          <a:endParaRPr lang="hu-HU" sz="2400" kern="1200" dirty="0">
            <a:solidFill>
              <a:srgbClr val="C00000"/>
            </a:solidFill>
          </a:endParaRPr>
        </a:p>
      </dsp:txBody>
      <dsp:txXfrm rot="16200000">
        <a:off x="4851058" y="1315392"/>
        <a:ext cx="4064000" cy="1433214"/>
      </dsp:txXfrm>
    </dsp:sp>
    <dsp:sp modelId="{FE8A99F6-0D37-4A23-98AB-0069FAB5FC3B}">
      <dsp:nvSpPr>
        <dsp:cNvPr id="0" name=""/>
        <dsp:cNvSpPr/>
      </dsp:nvSpPr>
      <dsp:spPr>
        <a:xfrm rot="16200000">
          <a:off x="6391764" y="1315392"/>
          <a:ext cx="4064000" cy="1433214"/>
        </a:xfrm>
        <a:prstGeom prst="flowChartManualOperati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661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>
              <a:solidFill>
                <a:schemeClr val="tx1"/>
              </a:solidFill>
            </a:rPr>
            <a:t>George </a:t>
          </a:r>
          <a:r>
            <a:rPr lang="hu-HU" sz="2400" kern="1200" dirty="0" err="1" smtClean="0">
              <a:solidFill>
                <a:schemeClr val="tx1"/>
              </a:solidFill>
            </a:rPr>
            <a:t>Pullman</a:t>
          </a:r>
          <a:endParaRPr lang="hu-HU" sz="2400" kern="1200" dirty="0">
            <a:solidFill>
              <a:schemeClr val="tx1"/>
            </a:solidFill>
          </a:endParaRPr>
        </a:p>
      </dsp:txBody>
      <dsp:txXfrm rot="16200000">
        <a:off x="6391764" y="1315392"/>
        <a:ext cx="4064000" cy="143321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6F6D6B-360A-4E9C-BF35-78024C009BC0}">
      <dsp:nvSpPr>
        <dsp:cNvPr id="0" name=""/>
        <dsp:cNvSpPr/>
      </dsp:nvSpPr>
      <dsp:spPr>
        <a:xfrm rot="16200000">
          <a:off x="-1311764" y="1315392"/>
          <a:ext cx="4064000" cy="1433214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 prst="coolSlant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953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Ferdinand von Zeppelin</a:t>
          </a:r>
          <a:endParaRPr lang="hu-H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-1311764" y="1315392"/>
        <a:ext cx="4064000" cy="1433214"/>
      </dsp:txXfrm>
    </dsp:sp>
    <dsp:sp modelId="{6E41EB8F-3D2A-419D-AC26-98097DF1B12B}">
      <dsp:nvSpPr>
        <dsp:cNvPr id="0" name=""/>
        <dsp:cNvSpPr/>
      </dsp:nvSpPr>
      <dsp:spPr>
        <a:xfrm rot="16200000">
          <a:off x="228941" y="1315392"/>
          <a:ext cx="4064000" cy="1433214"/>
        </a:xfrm>
        <a:prstGeom prst="flowChartManualOperation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953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Nikola Tesla</a:t>
          </a:r>
          <a:endParaRPr lang="hu-HU" sz="2100" kern="1200" dirty="0"/>
        </a:p>
      </dsp:txBody>
      <dsp:txXfrm rot="16200000">
        <a:off x="228941" y="1315392"/>
        <a:ext cx="4064000" cy="1433214"/>
      </dsp:txXfrm>
    </dsp:sp>
    <dsp:sp modelId="{64BCA7D5-65CE-4E51-8A62-AFE83C6A6886}">
      <dsp:nvSpPr>
        <dsp:cNvPr id="0" name=""/>
        <dsp:cNvSpPr/>
      </dsp:nvSpPr>
      <dsp:spPr>
        <a:xfrm rot="16200000">
          <a:off x="1769647" y="1315392"/>
          <a:ext cx="4064000" cy="1433214"/>
        </a:xfrm>
        <a:prstGeom prst="flowChartManualOperation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953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err="1" smtClean="0"/>
            <a:t>Orville</a:t>
          </a:r>
          <a:r>
            <a:rPr lang="hu-HU" sz="2100" kern="1200" dirty="0" smtClean="0"/>
            <a:t> és </a:t>
          </a:r>
          <a:r>
            <a:rPr lang="hu-HU" sz="2100" kern="1200" dirty="0" err="1" smtClean="0"/>
            <a:t>Wilbur</a:t>
          </a:r>
          <a:r>
            <a:rPr lang="hu-HU" sz="2100" kern="1200" dirty="0" smtClean="0"/>
            <a:t> Wright</a:t>
          </a:r>
          <a:endParaRPr lang="hu-HU" sz="2100" kern="1200" dirty="0"/>
        </a:p>
      </dsp:txBody>
      <dsp:txXfrm rot="16200000">
        <a:off x="1769647" y="1315392"/>
        <a:ext cx="4064000" cy="1433214"/>
      </dsp:txXfrm>
    </dsp:sp>
    <dsp:sp modelId="{5446793C-AB96-412C-A193-97DC67EC173B}">
      <dsp:nvSpPr>
        <dsp:cNvPr id="0" name=""/>
        <dsp:cNvSpPr/>
      </dsp:nvSpPr>
      <dsp:spPr>
        <a:xfrm rot="16200000">
          <a:off x="3310352" y="1315392"/>
          <a:ext cx="4064000" cy="1433214"/>
        </a:xfrm>
        <a:prstGeom prst="flowChartManualOperation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953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Nikolaus August Otto</a:t>
          </a:r>
          <a:endParaRPr lang="hu-HU" sz="2100" kern="1200" dirty="0"/>
        </a:p>
      </dsp:txBody>
      <dsp:txXfrm rot="16200000">
        <a:off x="3310352" y="1315392"/>
        <a:ext cx="4064000" cy="1433214"/>
      </dsp:txXfrm>
    </dsp:sp>
    <dsp:sp modelId="{5C28F511-1A4A-482E-B291-C3DA5D90040E}">
      <dsp:nvSpPr>
        <dsp:cNvPr id="0" name=""/>
        <dsp:cNvSpPr/>
      </dsp:nvSpPr>
      <dsp:spPr>
        <a:xfrm rot="16200000">
          <a:off x="4851058" y="1315392"/>
          <a:ext cx="4064000" cy="1433214"/>
        </a:xfrm>
        <a:prstGeom prst="flowChartManualOperation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953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>
              <a:solidFill>
                <a:srgbClr val="C00000"/>
              </a:solidFill>
            </a:rPr>
            <a:t>Alexander Graham Bell</a:t>
          </a:r>
          <a:endParaRPr lang="hu-HU" sz="2100" kern="1200" dirty="0">
            <a:solidFill>
              <a:srgbClr val="C00000"/>
            </a:solidFill>
          </a:endParaRPr>
        </a:p>
      </dsp:txBody>
      <dsp:txXfrm rot="16200000">
        <a:off x="4851058" y="1315392"/>
        <a:ext cx="4064000" cy="1433214"/>
      </dsp:txXfrm>
    </dsp:sp>
    <dsp:sp modelId="{AF2646BF-C805-4928-9054-9FF06F79304B}">
      <dsp:nvSpPr>
        <dsp:cNvPr id="0" name=""/>
        <dsp:cNvSpPr/>
      </dsp:nvSpPr>
      <dsp:spPr>
        <a:xfrm rot="16200000">
          <a:off x="6391764" y="1315392"/>
          <a:ext cx="4064000" cy="1433214"/>
        </a:xfrm>
        <a:prstGeom prst="flowChartManualOperati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953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>
              <a:solidFill>
                <a:schemeClr val="tx1"/>
              </a:solidFill>
            </a:rPr>
            <a:t>John </a:t>
          </a:r>
          <a:r>
            <a:rPr lang="hu-HU" sz="2100" kern="1200" dirty="0" err="1" smtClean="0">
              <a:solidFill>
                <a:schemeClr val="tx1"/>
              </a:solidFill>
            </a:rPr>
            <a:t>Kemp</a:t>
          </a:r>
          <a:r>
            <a:rPr lang="hu-HU" sz="2100" kern="1200" dirty="0" smtClean="0">
              <a:solidFill>
                <a:schemeClr val="tx1"/>
              </a:solidFill>
            </a:rPr>
            <a:t> </a:t>
          </a:r>
          <a:r>
            <a:rPr lang="hu-HU" sz="2100" kern="1200" dirty="0" err="1" smtClean="0">
              <a:solidFill>
                <a:schemeClr val="tx1"/>
              </a:solidFill>
            </a:rPr>
            <a:t>Starley</a:t>
          </a:r>
          <a:endParaRPr lang="hu-HU" sz="2100" kern="1200" dirty="0">
            <a:solidFill>
              <a:schemeClr val="tx1"/>
            </a:solidFill>
          </a:endParaRPr>
        </a:p>
      </dsp:txBody>
      <dsp:txXfrm rot="16200000">
        <a:off x="6391764" y="1315392"/>
        <a:ext cx="4064000" cy="1433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AD749-0034-475E-AF0E-043D8DF95A5A}" type="datetimeFigureOut">
              <a:rPr lang="hu-HU" smtClean="0"/>
              <a:pPr/>
              <a:t>2013. 11. 18.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D1AC3-59E5-4232-964E-7DCE6BC2631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D1AC3-59E5-4232-964E-7DCE6BC26319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D1AC3-59E5-4232-964E-7DCE6BC26319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D1AC3-59E5-4232-964E-7DCE6BC26319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D1AC3-59E5-4232-964E-7DCE6BC26319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C1DD3-57E6-473F-A0A6-280E2365C38C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D1AC3-59E5-4232-964E-7DCE6BC26319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D1AC3-59E5-4232-964E-7DCE6BC26319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539D-8D49-4FF1-B064-D1AC3970D46D}" type="datetimeFigureOut">
              <a:rPr lang="hu-HU" smtClean="0"/>
              <a:pPr/>
              <a:t>2013. 11. 18.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A72-4FE1-4B29-8739-AE1A781A5D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539D-8D49-4FF1-B064-D1AC3970D46D}" type="datetimeFigureOut">
              <a:rPr lang="hu-HU" smtClean="0"/>
              <a:pPr/>
              <a:t>2013. 11. 18.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A72-4FE1-4B29-8739-AE1A781A5D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539D-8D49-4FF1-B064-D1AC3970D46D}" type="datetimeFigureOut">
              <a:rPr lang="hu-HU" smtClean="0"/>
              <a:pPr/>
              <a:t>2013. 11. 18.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A72-4FE1-4B29-8739-AE1A781A5D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539D-8D49-4FF1-B064-D1AC3970D46D}" type="datetimeFigureOut">
              <a:rPr lang="hu-HU" smtClean="0"/>
              <a:pPr/>
              <a:t>2013. 11. 18.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A72-4FE1-4B29-8739-AE1A781A5D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539D-8D49-4FF1-B064-D1AC3970D46D}" type="datetimeFigureOut">
              <a:rPr lang="hu-HU" smtClean="0"/>
              <a:pPr/>
              <a:t>2013. 11. 18.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A72-4FE1-4B29-8739-AE1A781A5D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539D-8D49-4FF1-B064-D1AC3970D46D}" type="datetimeFigureOut">
              <a:rPr lang="hu-HU" smtClean="0"/>
              <a:pPr/>
              <a:t>2013. 11. 18.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A72-4FE1-4B29-8739-AE1A781A5D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539D-8D49-4FF1-B064-D1AC3970D46D}" type="datetimeFigureOut">
              <a:rPr lang="hu-HU" smtClean="0"/>
              <a:pPr/>
              <a:t>2013. 11. 18.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A72-4FE1-4B29-8739-AE1A781A5D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539D-8D49-4FF1-B064-D1AC3970D46D}" type="datetimeFigureOut">
              <a:rPr lang="hu-HU" smtClean="0"/>
              <a:pPr/>
              <a:t>2013. 11. 18.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A72-4FE1-4B29-8739-AE1A781A5D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539D-8D49-4FF1-B064-D1AC3970D46D}" type="datetimeFigureOut">
              <a:rPr lang="hu-HU" smtClean="0"/>
              <a:pPr/>
              <a:t>2013. 11. 18.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A72-4FE1-4B29-8739-AE1A781A5D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539D-8D49-4FF1-B064-D1AC3970D46D}" type="datetimeFigureOut">
              <a:rPr lang="hu-HU" smtClean="0"/>
              <a:pPr/>
              <a:t>2013. 11. 18.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A72-4FE1-4B29-8739-AE1A781A5D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539D-8D49-4FF1-B064-D1AC3970D46D}" type="datetimeFigureOut">
              <a:rPr lang="hu-HU" smtClean="0"/>
              <a:pPr/>
              <a:t>2013. 11. 18.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A72-4FE1-4B29-8739-AE1A781A5D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0539D-8D49-4FF1-B064-D1AC3970D46D}" type="datetimeFigureOut">
              <a:rPr lang="hu-HU" smtClean="0"/>
              <a:pPr/>
              <a:t>2013. 11. 18.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75A72-4FE1-4B29-8739-AE1A781A5D1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gif"/><Relationship Id="rId3" Type="http://schemas.openxmlformats.org/officeDocument/2006/relationships/image" Target="../media/image16.png"/><Relationship Id="rId21" Type="http://schemas.openxmlformats.org/officeDocument/2006/relationships/image" Target="../media/image33.png"/><Relationship Id="rId34" Type="http://schemas.openxmlformats.org/officeDocument/2006/relationships/image" Target="../media/image46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3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36" Type="http://schemas.openxmlformats.org/officeDocument/2006/relationships/image" Target="../media/image48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31" Type="http://schemas.openxmlformats.org/officeDocument/2006/relationships/image" Target="../media/image43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jpeg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slide" Target="slide3.xml"/><Relationship Id="rId5" Type="http://schemas.openxmlformats.org/officeDocument/2006/relationships/image" Target="../media/image51.png"/><Relationship Id="rId10" Type="http://schemas.openxmlformats.org/officeDocument/2006/relationships/image" Target="../media/image54.gif"/><Relationship Id="rId4" Type="http://schemas.openxmlformats.org/officeDocument/2006/relationships/image" Target="../media/image50.pn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hyperlink" Target="http://www.mult-kor.hu/20130107_70_eve_halt_meg_nicola_tesl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slarchivum.blogspot.hu/2013/05/10-dolog-ami-megvaltoztatta-vilagunkat.html" TargetMode="External"/><Relationship Id="rId5" Type="http://schemas.openxmlformats.org/officeDocument/2006/relationships/hyperlink" Target="http://www.feltalaloink.hu/tudosok/jedlikanyos/html/jedanytal3.htm" TargetMode="External"/><Relationship Id="rId4" Type="http://schemas.openxmlformats.org/officeDocument/2006/relationships/hyperlink" Target="http://gumibiznisz.hu/20090716/a-legtomlos-gumiabroncs-ket-atyj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35000" contrast="-70000"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683568" y="2564904"/>
            <a:ext cx="792088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19. század vége a technikai </a:t>
            </a:r>
          </a:p>
          <a:p>
            <a:pPr algn="ctr"/>
            <a:r>
              <a:rPr lang="hu-H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fejlődés diadalmenete volt.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Évente találmányok ezrei születtek.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Leleményes tőkés vállalkozók kockáztatták vagyonukat hogy az ismeretlen és meglepő találmányokat hasznosítsák.</a:t>
            </a:r>
          </a:p>
          <a:p>
            <a:r>
              <a:rPr lang="hu-H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elsőségért és a találmány kizárólagos gyártási jogáért szabadalmi védelmet kértek.</a:t>
            </a:r>
          </a:p>
          <a:p>
            <a:r>
              <a:rPr lang="hu-H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Gyakran többen is feltalálták ugyanazt</a:t>
            </a:r>
          </a:p>
          <a:p>
            <a:r>
              <a:rPr lang="hu-H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modern eszközt.</a:t>
            </a:r>
          </a:p>
          <a:p>
            <a:pPr algn="ctr"/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539552" y="0"/>
            <a:ext cx="8604448" cy="14465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4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A MÁSODIK IPARI </a:t>
            </a:r>
          </a:p>
          <a:p>
            <a:pPr algn="ctr">
              <a:defRPr/>
            </a:pPr>
            <a:r>
              <a:rPr lang="hu-HU" sz="4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FORRADALOM</a:t>
            </a:r>
            <a:endParaRPr lang="hu-HU" sz="4400" b="1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Szalagív 8"/>
          <p:cNvSpPr/>
          <p:nvPr/>
        </p:nvSpPr>
        <p:spPr>
          <a:xfrm>
            <a:off x="0" y="1340768"/>
            <a:ext cx="9144000" cy="6480720"/>
          </a:xfrm>
          <a:prstGeom prst="blockArc">
            <a:avLst>
              <a:gd name="adj1" fmla="val 10800004"/>
              <a:gd name="adj2" fmla="val 4588513"/>
              <a:gd name="adj3" fmla="val 15315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962484">
            <a:off x="540978" y="2763810"/>
            <a:ext cx="1089819" cy="71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19066">
            <a:off x="176760" y="3688704"/>
            <a:ext cx="806797" cy="80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004f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366335">
            <a:off x="7776943" y="5231540"/>
            <a:ext cx="1038920" cy="83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0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1412776"/>
            <a:ext cx="1152128" cy="78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479908">
            <a:off x="5884686" y="6583130"/>
            <a:ext cx="1117923" cy="82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03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769272">
            <a:off x="7899799" y="3442060"/>
            <a:ext cx="1012728" cy="81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04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792057">
            <a:off x="5076056" y="1556792"/>
            <a:ext cx="1184049" cy="84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378291">
            <a:off x="7366834" y="2623240"/>
            <a:ext cx="1158055" cy="82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Kruppagyu67ParizsVK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 rot="19407701">
            <a:off x="6985447" y="5905778"/>
            <a:ext cx="1147449" cy="987502"/>
          </a:xfrm>
          <a:prstGeom prst="rect">
            <a:avLst/>
          </a:prstGeom>
          <a:noFill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4622760">
            <a:off x="8355173" y="4260394"/>
            <a:ext cx="610821" cy="851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05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0134326">
            <a:off x="1523456" y="2031201"/>
            <a:ext cx="1077252" cy="81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0708092">
            <a:off x="2640622" y="1608309"/>
            <a:ext cx="1067450" cy="80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06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427890">
            <a:off x="6295911" y="1906113"/>
            <a:ext cx="1187033" cy="86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kciógomb: Tovább vagy Következő 17">
            <a:hlinkClick r:id="" action="ppaction://hlinkshowjump?jump=nextslide" highlightClick="1"/>
          </p:cNvPr>
          <p:cNvSpPr/>
          <p:nvPr/>
        </p:nvSpPr>
        <p:spPr>
          <a:xfrm>
            <a:off x="8244408" y="260648"/>
            <a:ext cx="576064" cy="432048"/>
          </a:xfrm>
          <a:prstGeom prst="actionButtonForwardNex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Szövegdoboz 24"/>
          <p:cNvSpPr txBox="1"/>
          <p:nvPr/>
        </p:nvSpPr>
        <p:spPr>
          <a:xfrm>
            <a:off x="7884368" y="692696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FF00"/>
                </a:solidFill>
                <a:latin typeface="Harrington" pitchFamily="82" charset="0"/>
              </a:rPr>
              <a:t>tovább</a:t>
            </a:r>
            <a:endParaRPr lang="hu-HU" b="1" dirty="0">
              <a:solidFill>
                <a:srgbClr val="FFFF00"/>
              </a:solidFill>
              <a:latin typeface="Harringto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30000" contrast="-50000"/>
          </a:blip>
          <a:srcRect/>
          <a:stretch>
            <a:fillRect t="-17000" b="-8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23528" y="0"/>
            <a:ext cx="8568952" cy="61247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Néha az ötletek és műszaki megoldásuk, kivitelezésük egyszerre több feltaláló agyából is kipattanhattak.</a:t>
            </a:r>
          </a:p>
          <a:p>
            <a:pPr algn="ctr"/>
            <a:endParaRPr lang="hu-HU" sz="2800" b="1" dirty="0" smtClean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algn="ctr"/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Egy ötlet  egy másik ötletre annyira hasonlít, vagy részei hasonlítanak rá, hogy nehéz megállapítani a szabadalom elsőbbségét. </a:t>
            </a:r>
          </a:p>
          <a:p>
            <a:pPr algn="ctr"/>
            <a:endParaRPr lang="hu-HU" sz="28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Esetleg szándékosan utánozták.</a:t>
            </a:r>
          </a:p>
          <a:p>
            <a:endParaRPr lang="hu-HU" sz="28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Ezt szabadalombitorlásnak nevezik. </a:t>
            </a:r>
          </a:p>
          <a:p>
            <a:endParaRPr lang="hu-HU" sz="28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Az ötletek értékesek. Felhasználásuk és (anyagi) hasznosításuk így ugyanolyan lopásnak minősült, mint a pénz eltulajdonítása.</a:t>
            </a:r>
            <a:endParaRPr lang="hu-HU" sz="2800" b="1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8244408" y="5877272"/>
            <a:ext cx="576064" cy="432048"/>
          </a:xfrm>
          <a:prstGeom prst="actionButtonForwardNex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8028384" y="63093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C00000"/>
                </a:solidFill>
                <a:latin typeface="Harrington" pitchFamily="82" charset="0"/>
              </a:rPr>
              <a:t>tovább</a:t>
            </a:r>
            <a:endParaRPr lang="hu-HU" b="1" dirty="0">
              <a:solidFill>
                <a:srgbClr val="C00000"/>
              </a:solidFill>
              <a:latin typeface="Harrington" pitchFamily="82" charset="0"/>
            </a:endParaRPr>
          </a:p>
        </p:txBody>
      </p:sp>
      <p:sp>
        <p:nvSpPr>
          <p:cNvPr id="7" name="Akciógomb: Vissza vagy Előző 6">
            <a:hlinkClick r:id="" action="ppaction://hlinkshowjump?jump=previousslide" highlightClick="1"/>
          </p:cNvPr>
          <p:cNvSpPr/>
          <p:nvPr/>
        </p:nvSpPr>
        <p:spPr>
          <a:xfrm>
            <a:off x="7308304" y="5877272"/>
            <a:ext cx="504056" cy="432048"/>
          </a:xfrm>
          <a:prstGeom prst="actionButtonBackPrevious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6876256" y="6309320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C00000"/>
                </a:solidFill>
                <a:latin typeface="Harrington" pitchFamily="82" charset="0"/>
              </a:rPr>
              <a:t>vissza</a:t>
            </a:r>
            <a:endParaRPr lang="hu-HU" b="1" dirty="0">
              <a:solidFill>
                <a:srgbClr val="C00000"/>
              </a:solidFill>
              <a:latin typeface="Harringto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>
            <a:spLocks noChangeAspect="1"/>
          </p:cNvSpPr>
          <p:nvPr/>
        </p:nvSpPr>
        <p:spPr>
          <a:xfrm>
            <a:off x="179510" y="692693"/>
            <a:ext cx="2772309" cy="13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>
            <a:spLocks noChangeAspect="1"/>
          </p:cNvSpPr>
          <p:nvPr/>
        </p:nvSpPr>
        <p:spPr>
          <a:xfrm>
            <a:off x="2987824" y="692696"/>
            <a:ext cx="2772308" cy="13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>
            <a:spLocks/>
          </p:cNvSpPr>
          <p:nvPr/>
        </p:nvSpPr>
        <p:spPr>
          <a:xfrm>
            <a:off x="5940152" y="692698"/>
            <a:ext cx="2930169" cy="13465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>
            <a:spLocks noChangeAspect="1"/>
          </p:cNvSpPr>
          <p:nvPr/>
        </p:nvSpPr>
        <p:spPr>
          <a:xfrm>
            <a:off x="179512" y="2132856"/>
            <a:ext cx="1821802" cy="13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>
            <a:spLocks noChangeAspect="1"/>
          </p:cNvSpPr>
          <p:nvPr/>
        </p:nvSpPr>
        <p:spPr>
          <a:xfrm>
            <a:off x="2123728" y="2132856"/>
            <a:ext cx="2772308" cy="13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>
            <a:spLocks noChangeAspect="1"/>
          </p:cNvSpPr>
          <p:nvPr/>
        </p:nvSpPr>
        <p:spPr>
          <a:xfrm>
            <a:off x="5004048" y="2132856"/>
            <a:ext cx="2304256" cy="13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>
            <a:spLocks noChangeAspect="1"/>
          </p:cNvSpPr>
          <p:nvPr/>
        </p:nvSpPr>
        <p:spPr>
          <a:xfrm>
            <a:off x="179512" y="3573016"/>
            <a:ext cx="2772308" cy="13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>
            <a:spLocks noChangeAspect="1"/>
          </p:cNvSpPr>
          <p:nvPr/>
        </p:nvSpPr>
        <p:spPr>
          <a:xfrm>
            <a:off x="3059833" y="3573016"/>
            <a:ext cx="2736304" cy="13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>
            <a:spLocks noChangeAspect="1"/>
          </p:cNvSpPr>
          <p:nvPr/>
        </p:nvSpPr>
        <p:spPr>
          <a:xfrm>
            <a:off x="7379992" y="2124032"/>
            <a:ext cx="1545130" cy="13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>
            <a:spLocks/>
          </p:cNvSpPr>
          <p:nvPr/>
        </p:nvSpPr>
        <p:spPr>
          <a:xfrm>
            <a:off x="5940153" y="3573016"/>
            <a:ext cx="2975248" cy="13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>
            <a:spLocks noChangeAspect="1"/>
          </p:cNvSpPr>
          <p:nvPr/>
        </p:nvSpPr>
        <p:spPr>
          <a:xfrm>
            <a:off x="179512" y="5085184"/>
            <a:ext cx="1821802" cy="13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>
            <a:spLocks noChangeAspect="1"/>
          </p:cNvSpPr>
          <p:nvPr/>
        </p:nvSpPr>
        <p:spPr>
          <a:xfrm>
            <a:off x="2123728" y="5085184"/>
            <a:ext cx="1821802" cy="13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softEdge"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7" name="Téglalap 16"/>
          <p:cNvSpPr>
            <a:spLocks/>
          </p:cNvSpPr>
          <p:nvPr/>
        </p:nvSpPr>
        <p:spPr>
          <a:xfrm>
            <a:off x="5975648" y="5085184"/>
            <a:ext cx="2895081" cy="13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2641" t="8622" r="17835"/>
          <a:stretch>
            <a:fillRect/>
          </a:stretch>
        </p:blipFill>
        <p:spPr bwMode="auto">
          <a:xfrm>
            <a:off x="2843808" y="5144801"/>
            <a:ext cx="1065554" cy="124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 l="64577" r="7089" b="92406"/>
          <a:stretch>
            <a:fillRect/>
          </a:stretch>
        </p:blipFill>
        <p:spPr bwMode="auto">
          <a:xfrm>
            <a:off x="2195736" y="6093296"/>
            <a:ext cx="855025" cy="20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 r="71242" b="92558"/>
          <a:stretch>
            <a:fillRect/>
          </a:stretch>
        </p:blipFill>
        <p:spPr bwMode="auto">
          <a:xfrm>
            <a:off x="2195736" y="5229200"/>
            <a:ext cx="93610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zövegdoboz 22"/>
          <p:cNvSpPr txBox="1"/>
          <p:nvPr/>
        </p:nvSpPr>
        <p:spPr>
          <a:xfrm>
            <a:off x="179512" y="0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hu-HU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Start</a:t>
            </a:r>
            <a:endParaRPr lang="hu-HU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Akciógomb: Egyéni 25">
            <a:hlinkClick r:id="rId6" action="ppaction://hlinksldjump" highlightClick="1"/>
          </p:cNvPr>
          <p:cNvSpPr>
            <a:spLocks noChangeAspect="1"/>
          </p:cNvSpPr>
          <p:nvPr/>
        </p:nvSpPr>
        <p:spPr>
          <a:xfrm>
            <a:off x="2411760" y="5373216"/>
            <a:ext cx="470065" cy="470065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Téglalap 23"/>
          <p:cNvSpPr/>
          <p:nvPr/>
        </p:nvSpPr>
        <p:spPr>
          <a:xfrm>
            <a:off x="2123728" y="5085188"/>
            <a:ext cx="1800200" cy="14905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b="1" dirty="0" smtClean="0"/>
              <a:t>Üzemidő: 13 ½ óra</a:t>
            </a:r>
            <a:endParaRPr lang="hu-HU" sz="1100" b="1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/>
          <a:srcRect l="44244" r="35424" b="92407"/>
          <a:stretch>
            <a:fillRect/>
          </a:stretch>
        </p:blipFill>
        <p:spPr bwMode="auto">
          <a:xfrm>
            <a:off x="2267744" y="5877272"/>
            <a:ext cx="613552" cy="20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églalap 20"/>
          <p:cNvSpPr/>
          <p:nvPr/>
        </p:nvSpPr>
        <p:spPr>
          <a:xfrm>
            <a:off x="2123728" y="5085184"/>
            <a:ext cx="1821600" cy="1346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ym typeface="Wingdings"/>
              </a:rPr>
              <a:t>    </a:t>
            </a:r>
            <a:r>
              <a:rPr lang="hu-HU" sz="2400" b="1" dirty="0" smtClean="0"/>
              <a:t>Üzemidő: </a:t>
            </a:r>
          </a:p>
          <a:p>
            <a:pPr algn="r"/>
            <a:r>
              <a:rPr lang="hu-HU" sz="2400" b="1" dirty="0" smtClean="0"/>
              <a:t>13 ½ óra</a:t>
            </a:r>
            <a:endParaRPr lang="hu-HU" sz="2400" b="1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3131840" y="6396335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Kattints a csempékre!</a:t>
            </a:r>
            <a:endParaRPr lang="hu-HU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/>
          <a:srcRect l="20372" t="38672" r="28902" b="13233"/>
          <a:stretch>
            <a:fillRect/>
          </a:stretch>
        </p:blipFill>
        <p:spPr bwMode="auto">
          <a:xfrm>
            <a:off x="971600" y="836712"/>
            <a:ext cx="194421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9" cstate="print"/>
          <a:srcRect l="57581" t="30825" r="27457" b="64135"/>
          <a:stretch>
            <a:fillRect/>
          </a:stretch>
        </p:blipFill>
        <p:spPr bwMode="auto">
          <a:xfrm>
            <a:off x="179512" y="1340768"/>
            <a:ext cx="136815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 cstate="print"/>
          <a:srcRect l="18010" t="30825" r="68997" b="64450"/>
          <a:stretch>
            <a:fillRect/>
          </a:stretch>
        </p:blipFill>
        <p:spPr bwMode="auto">
          <a:xfrm>
            <a:off x="179512" y="1700808"/>
            <a:ext cx="1188080" cy="27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 cstate="print"/>
          <a:srcRect l="48131" t="30825" r="41632" b="64135"/>
          <a:stretch>
            <a:fillRect/>
          </a:stretch>
        </p:blipFill>
        <p:spPr bwMode="auto">
          <a:xfrm>
            <a:off x="179512" y="1052736"/>
            <a:ext cx="93610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églalap 31"/>
          <p:cNvSpPr>
            <a:spLocks noChangeAspect="1"/>
          </p:cNvSpPr>
          <p:nvPr/>
        </p:nvSpPr>
        <p:spPr>
          <a:xfrm>
            <a:off x="179512" y="692696"/>
            <a:ext cx="2772309" cy="216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Villanyhernyó</a:t>
            </a:r>
            <a:endParaRPr lang="hu-H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 l="26506" t="23073" r="32885" b="48262"/>
          <a:stretch>
            <a:fillRect/>
          </a:stretch>
        </p:blipFill>
        <p:spPr bwMode="auto">
          <a:xfrm>
            <a:off x="2987824" y="836712"/>
            <a:ext cx="244827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0" cstate="print"/>
          <a:srcRect l="85695" t="66735" r="11943" b="10000"/>
          <a:stretch>
            <a:fillRect/>
          </a:stretch>
        </p:blipFill>
        <p:spPr bwMode="auto">
          <a:xfrm rot="16200000">
            <a:off x="4666320" y="886408"/>
            <a:ext cx="288032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0" cstate="print"/>
          <a:srcRect l="85695" t="24210" r="11943" b="64450"/>
          <a:stretch>
            <a:fillRect/>
          </a:stretch>
        </p:blipFill>
        <p:spPr bwMode="auto">
          <a:xfrm rot="16200000">
            <a:off x="3275856" y="1412776"/>
            <a:ext cx="28803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églalap 34"/>
          <p:cNvSpPr>
            <a:spLocks noChangeAspect="1"/>
          </p:cNvSpPr>
          <p:nvPr/>
        </p:nvSpPr>
        <p:spPr>
          <a:xfrm>
            <a:off x="2987824" y="692696"/>
            <a:ext cx="2772308" cy="20764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/>
              <a:t>Szivar az égen</a:t>
            </a:r>
            <a:endParaRPr lang="hu-HU" sz="12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/>
          <a:srcRect l="49312" t="42165" r="35922" b="32320"/>
          <a:stretch>
            <a:fillRect/>
          </a:stretch>
        </p:blipFill>
        <p:spPr bwMode="auto">
          <a:xfrm>
            <a:off x="7812360" y="836711"/>
            <a:ext cx="1061451" cy="114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/>
          <a:srcRect l="22735" t="34605" r="46258" b="10000"/>
          <a:stretch>
            <a:fillRect/>
          </a:stretch>
        </p:blipFill>
        <p:spPr bwMode="auto">
          <a:xfrm>
            <a:off x="5940152" y="908719"/>
            <a:ext cx="1008112" cy="112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13" cstate="print"/>
          <a:srcRect l="51384" t="22320" r="40741" b="73039"/>
          <a:stretch>
            <a:fillRect/>
          </a:stretch>
        </p:blipFill>
        <p:spPr bwMode="auto">
          <a:xfrm>
            <a:off x="7020272" y="1124744"/>
            <a:ext cx="864096" cy="31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églalap 38"/>
          <p:cNvSpPr>
            <a:spLocks/>
          </p:cNvSpPr>
          <p:nvPr/>
        </p:nvSpPr>
        <p:spPr>
          <a:xfrm>
            <a:off x="5940152" y="692696"/>
            <a:ext cx="2930169" cy="2076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/>
              <a:t>Hallom! Hallom!</a:t>
            </a:r>
            <a:endParaRPr lang="hu-HU" sz="1200" b="1" dirty="0"/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13" cstate="print"/>
          <a:srcRect l="23916" t="23265" r="64563" b="72010"/>
          <a:stretch>
            <a:fillRect/>
          </a:stretch>
        </p:blipFill>
        <p:spPr bwMode="auto">
          <a:xfrm>
            <a:off x="6804248" y="908720"/>
            <a:ext cx="1260648" cy="32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13" cstate="print"/>
          <a:srcRect l="58603" t="22320" r="29717" b="73900"/>
          <a:stretch>
            <a:fillRect/>
          </a:stretch>
        </p:blipFill>
        <p:spPr bwMode="auto">
          <a:xfrm>
            <a:off x="6732240" y="1772816"/>
            <a:ext cx="1281661" cy="25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4" cstate="print"/>
          <a:srcRect l="28050" t="30462" r="27358" b="47299"/>
          <a:stretch>
            <a:fillRect/>
          </a:stretch>
        </p:blipFill>
        <p:spPr bwMode="auto">
          <a:xfrm rot="10800000">
            <a:off x="6048000" y="5544000"/>
            <a:ext cx="277230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4" cstate="print"/>
          <a:srcRect l="79128" t="19124" r="18604" b="66356"/>
          <a:stretch>
            <a:fillRect/>
          </a:stretch>
        </p:blipFill>
        <p:spPr bwMode="auto">
          <a:xfrm rot="16200000">
            <a:off x="8083299" y="4886253"/>
            <a:ext cx="276515" cy="110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4" cstate="print"/>
          <a:srcRect l="79624" t="51794" r="18604" b="37335"/>
          <a:stretch>
            <a:fillRect/>
          </a:stretch>
        </p:blipFill>
        <p:spPr bwMode="auto">
          <a:xfrm rot="16200000">
            <a:off x="6318321" y="5283079"/>
            <a:ext cx="216024" cy="82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4" cstate="print"/>
          <a:srcRect l="79624" t="63134" r="18604" b="22691"/>
          <a:stretch>
            <a:fillRect/>
          </a:stretch>
        </p:blipFill>
        <p:spPr bwMode="auto">
          <a:xfrm rot="16200000">
            <a:off x="6516216" y="4869160"/>
            <a:ext cx="21602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églalap 43"/>
          <p:cNvSpPr>
            <a:spLocks/>
          </p:cNvSpPr>
          <p:nvPr/>
        </p:nvSpPr>
        <p:spPr>
          <a:xfrm>
            <a:off x="5976000" y="5085184"/>
            <a:ext cx="2895081" cy="216024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400" dirty="0" smtClean="0"/>
          </a:p>
          <a:p>
            <a:endParaRPr lang="hu-HU" sz="2400" dirty="0" smtClean="0"/>
          </a:p>
          <a:p>
            <a:pPr algn="ctr"/>
            <a:r>
              <a:rPr lang="hu-HU" sz="1200" b="1" dirty="0" smtClean="0"/>
              <a:t>35 milliméter</a:t>
            </a:r>
          </a:p>
          <a:p>
            <a:pPr algn="r"/>
            <a:endParaRPr lang="hu-HU" sz="2400" dirty="0" smtClean="0"/>
          </a:p>
          <a:p>
            <a:pPr algn="r"/>
            <a:endParaRPr lang="hu-HU" sz="2400" dirty="0"/>
          </a:p>
        </p:txBody>
      </p:sp>
      <p:sp>
        <p:nvSpPr>
          <p:cNvPr id="16" name="Téglalap 15"/>
          <p:cNvSpPr>
            <a:spLocks noChangeAspect="1"/>
          </p:cNvSpPr>
          <p:nvPr/>
        </p:nvSpPr>
        <p:spPr>
          <a:xfrm>
            <a:off x="4032001" y="5085184"/>
            <a:ext cx="1893810" cy="13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15" cstate="print"/>
          <a:srcRect l="31594" t="29880" r="39870" b="32072"/>
          <a:stretch>
            <a:fillRect/>
          </a:stretch>
        </p:blipFill>
        <p:spPr bwMode="auto">
          <a:xfrm>
            <a:off x="4032000" y="5301208"/>
            <a:ext cx="1324947" cy="110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églalap 49"/>
          <p:cNvSpPr>
            <a:spLocks/>
          </p:cNvSpPr>
          <p:nvPr/>
        </p:nvSpPr>
        <p:spPr>
          <a:xfrm>
            <a:off x="4032001" y="5085184"/>
            <a:ext cx="1893808" cy="2160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/>
              <a:t>Elkapott  pillanat</a:t>
            </a:r>
            <a:endParaRPr lang="hu-HU" sz="1200" b="1" dirty="0"/>
          </a:p>
        </p:txBody>
      </p:sp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15" cstate="print"/>
          <a:srcRect l="55518" t="27045" r="36214" b="70120"/>
          <a:stretch>
            <a:fillRect/>
          </a:stretch>
        </p:blipFill>
        <p:spPr bwMode="auto">
          <a:xfrm>
            <a:off x="4896097" y="6165304"/>
            <a:ext cx="100811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15" cstate="print"/>
          <a:srcRect l="49313" t="26100" r="44781" b="69175"/>
          <a:stretch>
            <a:fillRect/>
          </a:stretch>
        </p:blipFill>
        <p:spPr bwMode="auto">
          <a:xfrm>
            <a:off x="5184129" y="5301208"/>
            <a:ext cx="7200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 cstate="print"/>
          <a:srcRect l="18900" t="24796" r="21747" b="25120"/>
          <a:stretch>
            <a:fillRect/>
          </a:stretch>
        </p:blipFill>
        <p:spPr bwMode="auto">
          <a:xfrm>
            <a:off x="179512" y="5229200"/>
            <a:ext cx="177494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17" cstate="print"/>
          <a:srcRect l="82096" t="62955" r="15542" b="10000"/>
          <a:stretch>
            <a:fillRect/>
          </a:stretch>
        </p:blipFill>
        <p:spPr bwMode="auto">
          <a:xfrm rot="16200000">
            <a:off x="932975" y="5411841"/>
            <a:ext cx="244779" cy="175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églalap 53"/>
          <p:cNvSpPr>
            <a:spLocks noChangeAspect="1"/>
          </p:cNvSpPr>
          <p:nvPr/>
        </p:nvSpPr>
        <p:spPr>
          <a:xfrm>
            <a:off x="179512" y="5085184"/>
            <a:ext cx="1821802" cy="2160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/>
              <a:t>Biciklilánc az égben</a:t>
            </a:r>
            <a:endParaRPr lang="hu-HU" sz="1200" b="1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8" cstate="print"/>
          <a:srcRect l="31100" t="25430" r="19879" b="16926"/>
          <a:stretch>
            <a:fillRect/>
          </a:stretch>
        </p:blipFill>
        <p:spPr bwMode="auto">
          <a:xfrm>
            <a:off x="637530" y="2492896"/>
            <a:ext cx="1335765" cy="98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8"/>
          <p:cNvPicPr>
            <a:picLocks noChangeAspect="1" noChangeArrowheads="1"/>
          </p:cNvPicPr>
          <p:nvPr/>
        </p:nvPicPr>
        <p:blipFill>
          <a:blip r:embed="rId19" cstate="print"/>
          <a:srcRect l="62306" t="23265" r="15251" b="72010"/>
          <a:stretch>
            <a:fillRect/>
          </a:stretch>
        </p:blipFill>
        <p:spPr bwMode="auto">
          <a:xfrm>
            <a:off x="251520" y="2348880"/>
            <a:ext cx="1751201" cy="23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0" cstate="print"/>
          <a:srcRect l="32775" t="27045" r="32084" b="20981"/>
          <a:stretch>
            <a:fillRect/>
          </a:stretch>
        </p:blipFill>
        <p:spPr bwMode="auto">
          <a:xfrm>
            <a:off x="179512" y="2748252"/>
            <a:ext cx="792088" cy="73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églalap 57"/>
          <p:cNvSpPr>
            <a:spLocks noChangeAspect="1"/>
          </p:cNvSpPr>
          <p:nvPr/>
        </p:nvSpPr>
        <p:spPr>
          <a:xfrm>
            <a:off x="179512" y="2132856"/>
            <a:ext cx="1821802" cy="21602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/>
              <a:t>Locsoló a keréken</a:t>
            </a:r>
            <a:endParaRPr lang="hu-HU" sz="1200" b="1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1" cstate="print"/>
          <a:srcRect l="34847" t="36854" r="42710" b="10000"/>
          <a:stretch>
            <a:fillRect/>
          </a:stretch>
        </p:blipFill>
        <p:spPr bwMode="auto">
          <a:xfrm>
            <a:off x="4211960" y="2418010"/>
            <a:ext cx="649497" cy="96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C:\2_TÖRTÉNELEM\szabadalom_pályázat_2013\turbinia.jpg"/>
          <p:cNvPicPr>
            <a:picLocks noChangeAspect="1" noChangeArrowheads="1"/>
          </p:cNvPicPr>
          <p:nvPr/>
        </p:nvPicPr>
        <p:blipFill>
          <a:blip r:embed="rId22" cstate="print"/>
          <a:srcRect l="3571" t="19767"/>
          <a:stretch>
            <a:fillRect/>
          </a:stretch>
        </p:blipFill>
        <p:spPr bwMode="auto">
          <a:xfrm>
            <a:off x="2123727" y="2348880"/>
            <a:ext cx="2078739" cy="1112712"/>
          </a:xfrm>
          <a:prstGeom prst="rect">
            <a:avLst/>
          </a:prstGeom>
          <a:noFill/>
        </p:spPr>
      </p:pic>
      <p:pic>
        <p:nvPicPr>
          <p:cNvPr id="60" name="Picture 10"/>
          <p:cNvPicPr>
            <a:picLocks noChangeAspect="1" noChangeArrowheads="1"/>
          </p:cNvPicPr>
          <p:nvPr/>
        </p:nvPicPr>
        <p:blipFill>
          <a:blip r:embed="rId23" cstate="print"/>
          <a:srcRect l="49903" t="13815" r="36513" b="83350"/>
          <a:stretch>
            <a:fillRect/>
          </a:stretch>
        </p:blipFill>
        <p:spPr bwMode="auto">
          <a:xfrm>
            <a:off x="2771800" y="3212976"/>
            <a:ext cx="165618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Téglalap 61"/>
          <p:cNvSpPr>
            <a:spLocks noChangeAspect="1"/>
          </p:cNvSpPr>
          <p:nvPr/>
        </p:nvSpPr>
        <p:spPr>
          <a:xfrm>
            <a:off x="2123728" y="2132856"/>
            <a:ext cx="2772308" cy="2076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solidFill>
                  <a:schemeClr val="tx1"/>
                </a:solidFill>
              </a:rPr>
              <a:t>Csavar a sztori végén</a:t>
            </a:r>
            <a:endParaRPr lang="hu-HU" sz="1200" b="1" dirty="0">
              <a:solidFill>
                <a:schemeClr val="tx1"/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4" cstate="print"/>
          <a:srcRect l="35437" t="22320" r="46254" b="28540"/>
          <a:stretch>
            <a:fillRect/>
          </a:stretch>
        </p:blipFill>
        <p:spPr bwMode="auto">
          <a:xfrm>
            <a:off x="5004048" y="2204864"/>
            <a:ext cx="700693" cy="117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12"/>
          <p:cNvPicPr>
            <a:picLocks noChangeAspect="1" noChangeArrowheads="1"/>
          </p:cNvPicPr>
          <p:nvPr/>
        </p:nvPicPr>
        <p:blipFill>
          <a:blip r:embed="rId25" cstate="print"/>
          <a:srcRect l="51683" t="21016" r="43002" b="76149"/>
          <a:stretch>
            <a:fillRect/>
          </a:stretch>
        </p:blipFill>
        <p:spPr bwMode="auto">
          <a:xfrm>
            <a:off x="6516216" y="3140968"/>
            <a:ext cx="64807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Kép 64" descr="4StrokeEngine_Ortho_3D_Small.gif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5652120" y="2276872"/>
            <a:ext cx="864097" cy="1152128"/>
          </a:xfrm>
          <a:prstGeom prst="rect">
            <a:avLst/>
          </a:prstGeom>
        </p:spPr>
      </p:pic>
      <p:pic>
        <p:nvPicPr>
          <p:cNvPr id="66" name="Picture 12"/>
          <p:cNvPicPr>
            <a:picLocks noChangeAspect="1" noChangeArrowheads="1"/>
          </p:cNvPicPr>
          <p:nvPr/>
        </p:nvPicPr>
        <p:blipFill>
          <a:blip r:embed="rId25" cstate="print"/>
          <a:srcRect l="56998" t="21016" r="35013" b="76245"/>
          <a:stretch>
            <a:fillRect/>
          </a:stretch>
        </p:blipFill>
        <p:spPr bwMode="auto">
          <a:xfrm>
            <a:off x="6300192" y="2780928"/>
            <a:ext cx="100811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Téglalap 66"/>
          <p:cNvSpPr>
            <a:spLocks/>
          </p:cNvSpPr>
          <p:nvPr/>
        </p:nvSpPr>
        <p:spPr>
          <a:xfrm>
            <a:off x="5004048" y="2132856"/>
            <a:ext cx="2304255" cy="17282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/>
              <a:t>Szív, sűrít, gyújt, kipufog</a:t>
            </a:r>
            <a:endParaRPr lang="hu-HU" sz="1200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7" cstate="print"/>
          <a:srcRect l="41634" t="47836" r="42419" b="17200"/>
          <a:stretch>
            <a:fillRect/>
          </a:stretch>
        </p:blipFill>
        <p:spPr bwMode="auto">
          <a:xfrm>
            <a:off x="7380312" y="2420888"/>
            <a:ext cx="73565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13"/>
          <p:cNvPicPr>
            <a:picLocks noChangeAspect="1" noChangeArrowheads="1"/>
          </p:cNvPicPr>
          <p:nvPr/>
        </p:nvPicPr>
        <p:blipFill>
          <a:blip r:embed="rId28" cstate="print"/>
          <a:srcRect l="51084" t="9091" r="42419" b="89019"/>
          <a:stretch>
            <a:fillRect/>
          </a:stretch>
        </p:blipFill>
        <p:spPr bwMode="auto">
          <a:xfrm>
            <a:off x="8028384" y="2348880"/>
            <a:ext cx="792088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C:\2_TÖRTÉNELEM\szabadalom_pályázat_2013\10334277_1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8100392" y="2708920"/>
            <a:ext cx="827584" cy="719998"/>
          </a:xfrm>
          <a:prstGeom prst="rect">
            <a:avLst/>
          </a:prstGeom>
          <a:noFill/>
        </p:spPr>
      </p:pic>
      <p:pic>
        <p:nvPicPr>
          <p:cNvPr id="72" name="Picture 13"/>
          <p:cNvPicPr>
            <a:picLocks noChangeAspect="1" noChangeArrowheads="1"/>
          </p:cNvPicPr>
          <p:nvPr/>
        </p:nvPicPr>
        <p:blipFill>
          <a:blip r:embed="rId28" cstate="print"/>
          <a:srcRect l="57512" t="8495" r="34150" b="88074"/>
          <a:stretch>
            <a:fillRect/>
          </a:stretch>
        </p:blipFill>
        <p:spPr bwMode="auto">
          <a:xfrm>
            <a:off x="8028384" y="2492896"/>
            <a:ext cx="872480" cy="22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Téglalap 72"/>
          <p:cNvSpPr>
            <a:spLocks noChangeAspect="1"/>
          </p:cNvSpPr>
          <p:nvPr/>
        </p:nvSpPr>
        <p:spPr>
          <a:xfrm>
            <a:off x="7380312" y="2132856"/>
            <a:ext cx="1545130" cy="171400"/>
          </a:xfrm>
          <a:prstGeom prst="rect">
            <a:avLst/>
          </a:prstGeom>
          <a:solidFill>
            <a:srgbClr val="FFCC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b="1" dirty="0" smtClean="0"/>
          </a:p>
          <a:p>
            <a:pPr algn="ctr"/>
            <a:r>
              <a:rPr lang="hu-HU" sz="1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Tűéles</a:t>
            </a:r>
            <a:r>
              <a:rPr lang="hu-H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hang</a:t>
            </a:r>
          </a:p>
          <a:p>
            <a:pPr algn="ctr"/>
            <a:endParaRPr lang="hu-HU" sz="2400" b="1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0" cstate="print"/>
          <a:srcRect l="34846" t="25740" r="36804" b="9055"/>
          <a:stretch>
            <a:fillRect/>
          </a:stretch>
        </p:blipFill>
        <p:spPr bwMode="auto">
          <a:xfrm rot="5400000">
            <a:off x="1511660" y="3515096"/>
            <a:ext cx="115212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15"/>
          <p:cNvPicPr>
            <a:picLocks noChangeAspect="1" noChangeArrowheads="1"/>
          </p:cNvPicPr>
          <p:nvPr/>
        </p:nvPicPr>
        <p:blipFill>
          <a:blip r:embed="rId31" cstate="print"/>
          <a:srcRect l="51731" t="12870" r="35979" b="85060"/>
          <a:stretch>
            <a:fillRect/>
          </a:stretch>
        </p:blipFill>
        <p:spPr bwMode="auto">
          <a:xfrm>
            <a:off x="179512" y="4293096"/>
            <a:ext cx="1368152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églalap 75"/>
          <p:cNvSpPr>
            <a:spLocks/>
          </p:cNvSpPr>
          <p:nvPr/>
        </p:nvSpPr>
        <p:spPr>
          <a:xfrm>
            <a:off x="179512" y="3573016"/>
            <a:ext cx="2772308" cy="16004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/>
              <a:t>Leláncolva jobb</a:t>
            </a:r>
            <a:endParaRPr lang="hu-HU" sz="1200" dirty="0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2" cstate="print"/>
          <a:srcRect l="38681" t="24210" r="38285" b="45550"/>
          <a:stretch>
            <a:fillRect/>
          </a:stretch>
        </p:blipFill>
        <p:spPr bwMode="auto">
          <a:xfrm>
            <a:off x="6732240" y="4077072"/>
            <a:ext cx="936104" cy="76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16"/>
          <p:cNvPicPr>
            <a:picLocks noChangeAspect="1" noChangeArrowheads="1"/>
          </p:cNvPicPr>
          <p:nvPr/>
        </p:nvPicPr>
        <p:blipFill>
          <a:blip r:embed="rId33" cstate="print"/>
          <a:srcRect l="53446" t="12870" r="32379" b="83350"/>
          <a:stretch>
            <a:fillRect/>
          </a:stretch>
        </p:blipFill>
        <p:spPr bwMode="auto">
          <a:xfrm>
            <a:off x="6156176" y="3861048"/>
            <a:ext cx="172819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 descr="http://www.mike-tedesco.com/blog/wp-content/uploads/2013/04/tesla-coil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884368" y="3861048"/>
            <a:ext cx="1011198" cy="1041319"/>
          </a:xfrm>
          <a:prstGeom prst="rect">
            <a:avLst/>
          </a:prstGeom>
          <a:noFill/>
        </p:spPr>
      </p:pic>
      <p:sp>
        <p:nvSpPr>
          <p:cNvPr id="80" name="Téglalap 79"/>
          <p:cNvSpPr>
            <a:spLocks noChangeAspect="1"/>
          </p:cNvSpPr>
          <p:nvPr/>
        </p:nvSpPr>
        <p:spPr>
          <a:xfrm>
            <a:off x="3059832" y="3573016"/>
            <a:ext cx="2736000" cy="2001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/>
              <a:t>Átjáró a </a:t>
            </a:r>
            <a:r>
              <a:rPr lang="hu-HU" sz="1200" b="1" dirty="0" err="1" smtClean="0"/>
              <a:t>büfékocsiba</a:t>
            </a:r>
            <a:endParaRPr lang="hu-HU" sz="1200" b="1" dirty="0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35" cstate="print"/>
          <a:srcRect l="32184" t="14760" r="36513" b="58780"/>
          <a:stretch>
            <a:fillRect/>
          </a:stretch>
        </p:blipFill>
        <p:spPr bwMode="auto">
          <a:xfrm>
            <a:off x="3059831" y="3789040"/>
            <a:ext cx="2137095" cy="112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19"/>
          <p:cNvPicPr>
            <a:picLocks noChangeAspect="1" noChangeArrowheads="1"/>
          </p:cNvPicPr>
          <p:nvPr/>
        </p:nvPicPr>
        <p:blipFill>
          <a:blip r:embed="rId35" cstate="print"/>
          <a:srcRect l="54336" t="12870" r="37986" b="84295"/>
          <a:stretch>
            <a:fillRect/>
          </a:stretch>
        </p:blipFill>
        <p:spPr bwMode="auto">
          <a:xfrm>
            <a:off x="4860032" y="4653136"/>
            <a:ext cx="93610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19"/>
          <p:cNvPicPr>
            <a:picLocks noChangeAspect="1" noChangeArrowheads="1"/>
          </p:cNvPicPr>
          <p:nvPr/>
        </p:nvPicPr>
        <p:blipFill>
          <a:blip r:embed="rId35" cstate="print"/>
          <a:srcRect l="49021" t="12870" r="45732" b="84405"/>
          <a:stretch>
            <a:fillRect/>
          </a:stretch>
        </p:blipFill>
        <p:spPr bwMode="auto">
          <a:xfrm>
            <a:off x="5148064" y="4437112"/>
            <a:ext cx="639688" cy="20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églalap 83"/>
          <p:cNvSpPr>
            <a:spLocks/>
          </p:cNvSpPr>
          <p:nvPr/>
        </p:nvSpPr>
        <p:spPr>
          <a:xfrm>
            <a:off x="5940152" y="3573016"/>
            <a:ext cx="2975248" cy="20764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b="1" dirty="0" smtClean="0"/>
          </a:p>
          <a:p>
            <a:pPr algn="ctr"/>
            <a:endParaRPr lang="hu-HU" sz="1200" b="1" dirty="0" smtClean="0"/>
          </a:p>
          <a:p>
            <a:pPr algn="ctr"/>
            <a:r>
              <a:rPr lang="hu-HU" sz="1200" b="1" dirty="0" smtClean="0"/>
              <a:t>Áram  </a:t>
            </a:r>
            <a:r>
              <a:rPr lang="hu-HU" sz="1200" b="1" dirty="0" err="1" smtClean="0"/>
              <a:t>wi-fin</a:t>
            </a:r>
            <a:r>
              <a:rPr lang="hu-HU" sz="1200" b="1" dirty="0" smtClean="0"/>
              <a:t> keresztül?</a:t>
            </a:r>
          </a:p>
          <a:p>
            <a:pPr algn="r"/>
            <a:endParaRPr lang="hu-HU" sz="2400" dirty="0"/>
          </a:p>
        </p:txBody>
      </p:sp>
      <p:pic>
        <p:nvPicPr>
          <p:cNvPr id="85" name="Kép 84" descr="Newspaper-Feed-icon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7092280" y="1340768"/>
            <a:ext cx="499120" cy="499120"/>
          </a:xfrm>
          <a:prstGeom prst="rect">
            <a:avLst/>
          </a:prstGeom>
        </p:spPr>
      </p:pic>
      <p:sp>
        <p:nvSpPr>
          <p:cNvPr id="86" name="Téglalap 85"/>
          <p:cNvSpPr>
            <a:spLocks noChangeAspect="1"/>
          </p:cNvSpPr>
          <p:nvPr/>
        </p:nvSpPr>
        <p:spPr>
          <a:xfrm>
            <a:off x="179512" y="692696"/>
            <a:ext cx="2772309" cy="13465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400" dirty="0" smtClean="0">
              <a:sym typeface="Webdings"/>
            </a:endParaRPr>
          </a:p>
          <a:p>
            <a:pPr algn="ctr"/>
            <a:r>
              <a:rPr lang="hu-HU" sz="2400" dirty="0" smtClean="0">
                <a:sym typeface="Webdings"/>
              </a:rPr>
              <a:t>  </a:t>
            </a:r>
          </a:p>
          <a:p>
            <a:r>
              <a:rPr lang="hu-HU" sz="2400" b="1" dirty="0" smtClean="0"/>
              <a:t>Villanyhernyó</a:t>
            </a:r>
          </a:p>
          <a:p>
            <a:endParaRPr lang="hu-HU" sz="2400" dirty="0" smtClean="0"/>
          </a:p>
          <a:p>
            <a:endParaRPr lang="hu-HU" sz="2400" dirty="0"/>
          </a:p>
        </p:txBody>
      </p:sp>
      <p:sp>
        <p:nvSpPr>
          <p:cNvPr id="87" name="Téglalap 86"/>
          <p:cNvSpPr>
            <a:spLocks noChangeAspect="1"/>
          </p:cNvSpPr>
          <p:nvPr/>
        </p:nvSpPr>
        <p:spPr>
          <a:xfrm>
            <a:off x="2987824" y="692696"/>
            <a:ext cx="2772308" cy="134655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dirty="0" smtClean="0">
                <a:sym typeface="Webdings"/>
              </a:rPr>
              <a:t></a:t>
            </a:r>
          </a:p>
          <a:p>
            <a:pPr algn="r"/>
            <a:r>
              <a:rPr lang="hu-HU" sz="2400" b="1" dirty="0" smtClean="0"/>
              <a:t>Szivar az égen</a:t>
            </a:r>
            <a:endParaRPr lang="hu-HU" sz="2400" b="1" dirty="0"/>
          </a:p>
        </p:txBody>
      </p:sp>
      <p:sp>
        <p:nvSpPr>
          <p:cNvPr id="88" name="Téglalap 87"/>
          <p:cNvSpPr>
            <a:spLocks/>
          </p:cNvSpPr>
          <p:nvPr/>
        </p:nvSpPr>
        <p:spPr>
          <a:xfrm>
            <a:off x="5940152" y="692696"/>
            <a:ext cx="2930169" cy="13465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4400" dirty="0" smtClean="0">
                <a:sym typeface="Webdings"/>
              </a:rPr>
              <a:t></a:t>
            </a:r>
            <a:r>
              <a:rPr lang="hu-HU" sz="2400" dirty="0" smtClean="0"/>
              <a:t>Hallom! Hallom!</a:t>
            </a:r>
            <a:endParaRPr lang="hu-HU" sz="2400" dirty="0"/>
          </a:p>
        </p:txBody>
      </p:sp>
      <p:sp>
        <p:nvSpPr>
          <p:cNvPr id="89" name="Téglalap 88"/>
          <p:cNvSpPr>
            <a:spLocks noChangeAspect="1"/>
          </p:cNvSpPr>
          <p:nvPr/>
        </p:nvSpPr>
        <p:spPr>
          <a:xfrm>
            <a:off x="179512" y="2132856"/>
            <a:ext cx="1821802" cy="134655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400" dirty="0" smtClean="0"/>
          </a:p>
          <a:p>
            <a:r>
              <a:rPr lang="hu-HU" sz="4000" dirty="0" smtClean="0">
                <a:sym typeface="Webdings"/>
              </a:rPr>
              <a:t></a:t>
            </a:r>
            <a:r>
              <a:rPr lang="hu-HU" sz="2400" b="1" dirty="0" smtClean="0"/>
              <a:t>Locsoló a keréken</a:t>
            </a:r>
            <a:endParaRPr lang="hu-HU" sz="4400" b="1" dirty="0" smtClean="0"/>
          </a:p>
          <a:p>
            <a:endParaRPr lang="hu-HU" sz="2400" dirty="0"/>
          </a:p>
        </p:txBody>
      </p:sp>
      <p:sp>
        <p:nvSpPr>
          <p:cNvPr id="90" name="Téglalap 89"/>
          <p:cNvSpPr>
            <a:spLocks noChangeAspect="1"/>
          </p:cNvSpPr>
          <p:nvPr/>
        </p:nvSpPr>
        <p:spPr>
          <a:xfrm>
            <a:off x="2123728" y="2132856"/>
            <a:ext cx="2772308" cy="134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4000" b="1" dirty="0" smtClean="0">
                <a:solidFill>
                  <a:srgbClr val="FFFFFF"/>
                </a:solidFill>
                <a:sym typeface="Webdings"/>
              </a:rPr>
              <a:t>	</a:t>
            </a:r>
            <a:r>
              <a:rPr lang="hu-HU" sz="2800" b="1" dirty="0" smtClean="0">
                <a:solidFill>
                  <a:srgbClr val="FFFFFF"/>
                </a:solidFill>
              </a:rPr>
              <a:t>Csavar a sztori végén</a:t>
            </a:r>
            <a:endParaRPr lang="hu-HU" sz="4800" b="1" dirty="0">
              <a:solidFill>
                <a:srgbClr val="FFFFFF"/>
              </a:solidFill>
            </a:endParaRPr>
          </a:p>
        </p:txBody>
      </p:sp>
      <p:sp>
        <p:nvSpPr>
          <p:cNvPr id="91" name="Téglalap 90"/>
          <p:cNvSpPr>
            <a:spLocks noChangeAspect="1"/>
          </p:cNvSpPr>
          <p:nvPr/>
        </p:nvSpPr>
        <p:spPr>
          <a:xfrm>
            <a:off x="5004048" y="2132856"/>
            <a:ext cx="2304256" cy="134655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4000" b="1" dirty="0" smtClean="0">
                <a:sym typeface="Webdings"/>
              </a:rPr>
              <a:t></a:t>
            </a:r>
          </a:p>
          <a:p>
            <a:r>
              <a:rPr lang="hu-HU" sz="2400" b="1" dirty="0" smtClean="0"/>
              <a:t>Szív, sűrít, gyújt, kipufog</a:t>
            </a:r>
            <a:endParaRPr lang="hu-HU" sz="2400" dirty="0"/>
          </a:p>
        </p:txBody>
      </p:sp>
      <p:sp>
        <p:nvSpPr>
          <p:cNvPr id="92" name="Téglalap 91"/>
          <p:cNvSpPr>
            <a:spLocks noChangeAspect="1"/>
          </p:cNvSpPr>
          <p:nvPr/>
        </p:nvSpPr>
        <p:spPr>
          <a:xfrm>
            <a:off x="7380312" y="2132856"/>
            <a:ext cx="1545130" cy="1346550"/>
          </a:xfrm>
          <a:prstGeom prst="rect">
            <a:avLst/>
          </a:prstGeom>
          <a:solidFill>
            <a:srgbClr val="FFCC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4000" b="1" dirty="0" smtClean="0">
                <a:sym typeface="Webdings"/>
              </a:rPr>
              <a:t></a:t>
            </a:r>
            <a:r>
              <a:rPr lang="hu-H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Tűéles</a:t>
            </a: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hang</a:t>
            </a:r>
          </a:p>
          <a:p>
            <a:pPr algn="r"/>
            <a:endParaRPr lang="hu-HU" sz="2400" b="1" dirty="0"/>
          </a:p>
        </p:txBody>
      </p:sp>
      <p:sp>
        <p:nvSpPr>
          <p:cNvPr id="93" name="Téglalap 92"/>
          <p:cNvSpPr>
            <a:spLocks noChangeAspect="1"/>
          </p:cNvSpPr>
          <p:nvPr/>
        </p:nvSpPr>
        <p:spPr>
          <a:xfrm>
            <a:off x="179512" y="3573016"/>
            <a:ext cx="2772308" cy="134655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4000" dirty="0" smtClean="0">
                <a:sym typeface="Webdings"/>
              </a:rPr>
              <a:t></a:t>
            </a:r>
            <a:r>
              <a:rPr lang="hu-HU" sz="2400" dirty="0" smtClean="0"/>
              <a:t>Leláncolva jobb</a:t>
            </a:r>
            <a:endParaRPr lang="hu-HU" sz="2400" dirty="0"/>
          </a:p>
        </p:txBody>
      </p:sp>
      <p:sp>
        <p:nvSpPr>
          <p:cNvPr id="95" name="Téglalap 94"/>
          <p:cNvSpPr>
            <a:spLocks noChangeAspect="1"/>
          </p:cNvSpPr>
          <p:nvPr/>
        </p:nvSpPr>
        <p:spPr>
          <a:xfrm>
            <a:off x="3059832" y="3573016"/>
            <a:ext cx="2736304" cy="134655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2400" b="1" dirty="0" smtClean="0"/>
              <a:t>Átjáró </a:t>
            </a:r>
          </a:p>
          <a:p>
            <a:pPr algn="r"/>
            <a:r>
              <a:rPr lang="hu-HU" sz="2400" b="1" dirty="0" smtClean="0"/>
              <a:t>a </a:t>
            </a:r>
            <a:r>
              <a:rPr lang="hu-HU" sz="2400" b="1" dirty="0" err="1" smtClean="0"/>
              <a:t>büfékocsiba</a:t>
            </a:r>
            <a:endParaRPr lang="hu-HU" sz="2400" b="1" dirty="0"/>
          </a:p>
        </p:txBody>
      </p:sp>
      <p:sp>
        <p:nvSpPr>
          <p:cNvPr id="96" name="Téglalap 95"/>
          <p:cNvSpPr>
            <a:spLocks/>
          </p:cNvSpPr>
          <p:nvPr/>
        </p:nvSpPr>
        <p:spPr>
          <a:xfrm>
            <a:off x="5940152" y="3573016"/>
            <a:ext cx="2975248" cy="134655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4000" dirty="0" smtClean="0">
                <a:sym typeface="Webdings"/>
              </a:rPr>
              <a:t></a:t>
            </a:r>
            <a:r>
              <a:rPr lang="hu-HU" sz="2400" dirty="0" smtClean="0"/>
              <a:t>Áram  </a:t>
            </a:r>
            <a:r>
              <a:rPr lang="hu-HU" sz="2400" dirty="0" err="1" smtClean="0"/>
              <a:t>wi-fi-n</a:t>
            </a:r>
            <a:r>
              <a:rPr lang="hu-HU" sz="2400" dirty="0" smtClean="0"/>
              <a:t> keresztül?</a:t>
            </a:r>
          </a:p>
          <a:p>
            <a:pPr algn="r"/>
            <a:endParaRPr lang="hu-HU" sz="2400" dirty="0"/>
          </a:p>
        </p:txBody>
      </p:sp>
      <p:sp>
        <p:nvSpPr>
          <p:cNvPr id="97" name="Téglalap 96"/>
          <p:cNvSpPr>
            <a:spLocks noChangeAspect="1"/>
          </p:cNvSpPr>
          <p:nvPr/>
        </p:nvSpPr>
        <p:spPr>
          <a:xfrm>
            <a:off x="179512" y="5085184"/>
            <a:ext cx="1821802" cy="13465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4000" dirty="0" smtClean="0">
                <a:sym typeface="Webdings"/>
              </a:rPr>
              <a:t></a:t>
            </a:r>
          </a:p>
          <a:p>
            <a:r>
              <a:rPr lang="hu-HU" sz="2400" dirty="0" smtClean="0"/>
              <a:t>Biciklilánc</a:t>
            </a:r>
          </a:p>
          <a:p>
            <a:r>
              <a:rPr lang="hu-HU" sz="2400" dirty="0" smtClean="0"/>
              <a:t>az égben</a:t>
            </a:r>
            <a:endParaRPr lang="hu-HU" sz="2400" dirty="0"/>
          </a:p>
        </p:txBody>
      </p:sp>
      <p:sp>
        <p:nvSpPr>
          <p:cNvPr id="98" name="Téglalap 97"/>
          <p:cNvSpPr>
            <a:spLocks/>
          </p:cNvSpPr>
          <p:nvPr/>
        </p:nvSpPr>
        <p:spPr>
          <a:xfrm>
            <a:off x="4032000" y="5085184"/>
            <a:ext cx="1890930" cy="13465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 smtClean="0">
                <a:sym typeface="Webdings"/>
              </a:rPr>
              <a:t></a:t>
            </a:r>
            <a:r>
              <a:rPr lang="hu-HU" sz="2400" b="1" dirty="0" smtClean="0"/>
              <a:t>Elkapott </a:t>
            </a:r>
          </a:p>
          <a:p>
            <a:pPr algn="r"/>
            <a:r>
              <a:rPr lang="hu-HU" sz="2400" b="1" dirty="0" smtClean="0"/>
              <a:t>pillanat</a:t>
            </a:r>
            <a:endParaRPr lang="hu-HU" sz="2400" b="1" dirty="0"/>
          </a:p>
        </p:txBody>
      </p:sp>
      <p:sp>
        <p:nvSpPr>
          <p:cNvPr id="100" name="Téglalap 99"/>
          <p:cNvSpPr>
            <a:spLocks/>
          </p:cNvSpPr>
          <p:nvPr/>
        </p:nvSpPr>
        <p:spPr>
          <a:xfrm>
            <a:off x="5976000" y="5085184"/>
            <a:ext cx="2924032" cy="134655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400" dirty="0" smtClean="0"/>
          </a:p>
          <a:p>
            <a:pPr algn="ctr"/>
            <a:r>
              <a:rPr lang="hu-HU" sz="4000" dirty="0" smtClean="0">
                <a:sym typeface="Webdings"/>
              </a:rPr>
              <a:t></a:t>
            </a:r>
          </a:p>
          <a:p>
            <a:pPr algn="r"/>
            <a:r>
              <a:rPr lang="hu-HU" sz="2400" dirty="0" smtClean="0"/>
              <a:t>35 milliméter</a:t>
            </a:r>
          </a:p>
          <a:p>
            <a:pPr algn="r"/>
            <a:endParaRPr lang="hu-HU" sz="2400" dirty="0" smtClean="0"/>
          </a:p>
          <a:p>
            <a:pPr algn="r"/>
            <a:endParaRPr lang="hu-HU" sz="2400" dirty="0"/>
          </a:p>
        </p:txBody>
      </p:sp>
      <p:sp>
        <p:nvSpPr>
          <p:cNvPr id="101" name="Akciógomb: Tovább vagy Következő 100">
            <a:hlinkClick r:id="" action="ppaction://hlinkshowjump?jump=nextslide" highlightClick="1"/>
          </p:cNvPr>
          <p:cNvSpPr/>
          <p:nvPr/>
        </p:nvSpPr>
        <p:spPr>
          <a:xfrm>
            <a:off x="8388424" y="188640"/>
            <a:ext cx="576064" cy="432048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3" name="Akciógomb: Vissza vagy Előző 102">
            <a:hlinkClick r:id="" action="ppaction://hlinkshowjump?jump=previousslide" highlightClick="1"/>
          </p:cNvPr>
          <p:cNvSpPr/>
          <p:nvPr/>
        </p:nvSpPr>
        <p:spPr>
          <a:xfrm>
            <a:off x="7452320" y="188640"/>
            <a:ext cx="504056" cy="432048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 w="317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32" grpId="0" animBg="1"/>
      <p:bldP spid="35" grpId="0" animBg="1"/>
      <p:bldP spid="39" grpId="0" animBg="1"/>
      <p:bldP spid="44" grpId="0" animBg="1"/>
      <p:bldP spid="50" grpId="0" animBg="1"/>
      <p:bldP spid="54" grpId="0" animBg="1"/>
      <p:bldP spid="58" grpId="0" animBg="1"/>
      <p:bldP spid="62" grpId="0" animBg="1"/>
      <p:bldP spid="67" grpId="0" animBg="1"/>
      <p:bldP spid="73" grpId="0" animBg="1"/>
      <p:bldP spid="76" grpId="0" animBg="1"/>
      <p:bldP spid="80" grpId="0" animBg="1"/>
      <p:bldP spid="84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1340768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0" y="-675456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107504" y="5157192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F00"/>
                </a:solidFill>
              </a:rPr>
              <a:t>kinematográf	      lánchajtású kerékpár	  4 ütem    	</a:t>
            </a:r>
          </a:p>
          <a:p>
            <a:r>
              <a:rPr lang="hu-HU" sz="2000" dirty="0" smtClean="0">
                <a:solidFill>
                  <a:srgbClr val="FFFF00"/>
                </a:solidFill>
              </a:rPr>
              <a:t>celluloid szalag	     áramfejlesztő	                  szárny hajlítás</a:t>
            </a:r>
          </a:p>
          <a:p>
            <a:r>
              <a:rPr lang="hu-HU" sz="2000" dirty="0" smtClean="0">
                <a:solidFill>
                  <a:srgbClr val="FFFF00"/>
                </a:solidFill>
              </a:rPr>
              <a:t>villamos vasút, dinamó	luxus utazó kupé		légtömlős gumiabroncs	telefon 		gőzturbina</a:t>
            </a:r>
          </a:p>
          <a:p>
            <a:r>
              <a:rPr lang="hu-HU" sz="2000" dirty="0" smtClean="0">
                <a:solidFill>
                  <a:srgbClr val="FFFF00"/>
                </a:solidFill>
              </a:rPr>
              <a:t>Izzólámpa	léghajó		motoros siklórepülő	</a:t>
            </a:r>
          </a:p>
          <a:p>
            <a:r>
              <a:rPr lang="hu-HU" sz="2000" dirty="0" smtClean="0">
                <a:solidFill>
                  <a:srgbClr val="FFFF00"/>
                </a:solidFill>
              </a:rPr>
              <a:t>			</a:t>
            </a:r>
            <a:endParaRPr lang="hu-HU" sz="2000" dirty="0">
              <a:solidFill>
                <a:srgbClr val="FFFF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475656" y="4797152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u="sng" dirty="0" smtClean="0">
                <a:solidFill>
                  <a:schemeClr val="bg1"/>
                </a:solidFill>
              </a:rPr>
              <a:t>Keresd meg a találmányok alkotóit!</a:t>
            </a:r>
            <a:endParaRPr lang="hu-HU" sz="2400" b="1" u="sng" dirty="0">
              <a:solidFill>
                <a:schemeClr val="bg1"/>
              </a:solidFill>
            </a:endParaRPr>
          </a:p>
        </p:txBody>
      </p:sp>
      <p:sp>
        <p:nvSpPr>
          <p:cNvPr id="7" name="Akciógomb: Tovább vagy Következő 6">
            <a:hlinkClick r:id="" action="ppaction://hlinkshowjump?jump=nextslide" highlightClick="1"/>
          </p:cNvPr>
          <p:cNvSpPr/>
          <p:nvPr/>
        </p:nvSpPr>
        <p:spPr>
          <a:xfrm>
            <a:off x="8244408" y="5877272"/>
            <a:ext cx="576064" cy="432048"/>
          </a:xfrm>
          <a:prstGeom prst="actionButtonForwardNex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8028384" y="63093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FF00"/>
                </a:solidFill>
                <a:latin typeface="Harrington" pitchFamily="82" charset="0"/>
              </a:rPr>
              <a:t>tovább</a:t>
            </a:r>
            <a:endParaRPr lang="hu-HU" b="1" dirty="0">
              <a:solidFill>
                <a:srgbClr val="FFFF00"/>
              </a:solidFill>
              <a:latin typeface="Harrington" pitchFamily="82" charset="0"/>
            </a:endParaRPr>
          </a:p>
        </p:txBody>
      </p:sp>
      <p:sp>
        <p:nvSpPr>
          <p:cNvPr id="9" name="Akciógomb: Vissza vagy Előző 8">
            <a:hlinkClick r:id="" action="ppaction://hlinkshowjump?jump=previousslide" highlightClick="1"/>
          </p:cNvPr>
          <p:cNvSpPr/>
          <p:nvPr/>
        </p:nvSpPr>
        <p:spPr>
          <a:xfrm>
            <a:off x="7308304" y="5877272"/>
            <a:ext cx="504056" cy="432048"/>
          </a:xfrm>
          <a:prstGeom prst="actionButtonBackPrevious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6876256" y="6309320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FF00"/>
                </a:solidFill>
                <a:latin typeface="Harrington" pitchFamily="82" charset="0"/>
              </a:rPr>
              <a:t>vissza</a:t>
            </a:r>
            <a:endParaRPr lang="hu-HU" b="1" dirty="0">
              <a:solidFill>
                <a:srgbClr val="FFFF00"/>
              </a:solidFill>
              <a:latin typeface="Harringto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36000" contrast="-50000"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l="52604" t="962" r="1368" b="961"/>
          <a:stretch>
            <a:fillRect/>
          </a:stretch>
        </p:blipFill>
        <p:spPr bwMode="auto">
          <a:xfrm>
            <a:off x="7761475" y="0"/>
            <a:ext cx="13825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Egyenes összekötő 7"/>
          <p:cNvCxnSpPr/>
          <p:nvPr/>
        </p:nvCxnSpPr>
        <p:spPr>
          <a:xfrm flipV="1">
            <a:off x="-1" y="1571612"/>
            <a:ext cx="7715272" cy="0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ép 8" descr="Ornate_scroll_CI_Cutout_000005619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7232523" y="1482856"/>
            <a:ext cx="428628" cy="606140"/>
          </a:xfrm>
          <a:prstGeom prst="rect">
            <a:avLst/>
          </a:prstGeom>
        </p:spPr>
      </p:pic>
      <p:pic>
        <p:nvPicPr>
          <p:cNvPr id="10" name="Kép 9" descr="Ornate_scroll_CI_Cutout_000005619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-5400000" flipH="1">
            <a:off x="83685" y="1487928"/>
            <a:ext cx="404135" cy="571504"/>
          </a:xfrm>
          <a:prstGeom prst="rect">
            <a:avLst/>
          </a:prstGeom>
        </p:spPr>
      </p:pic>
      <p:cxnSp>
        <p:nvCxnSpPr>
          <p:cNvPr id="11" name="Egyenes összekötő 10"/>
          <p:cNvCxnSpPr/>
          <p:nvPr/>
        </p:nvCxnSpPr>
        <p:spPr>
          <a:xfrm flipV="1">
            <a:off x="-1" y="2000240"/>
            <a:ext cx="7715272" cy="0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357157" y="1571612"/>
            <a:ext cx="7286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Harrington" pitchFamily="82" charset="0"/>
              </a:rPr>
              <a:t>23. </a:t>
            </a:r>
            <a:r>
              <a:rPr lang="en-US" sz="2000" b="1" dirty="0" err="1" smtClean="0">
                <a:latin typeface="Harrington" pitchFamily="82" charset="0"/>
              </a:rPr>
              <a:t>évfolyam</a:t>
            </a:r>
            <a:r>
              <a:rPr lang="en-US" sz="2000" b="1" dirty="0" smtClean="0">
                <a:latin typeface="Harrington" pitchFamily="82" charset="0"/>
              </a:rPr>
              <a:t>, 112. </a:t>
            </a:r>
            <a:r>
              <a:rPr lang="en-US" sz="2000" b="1" dirty="0" err="1" smtClean="0">
                <a:latin typeface="Harrington" pitchFamily="82" charset="0"/>
              </a:rPr>
              <a:t>szám</a:t>
            </a:r>
            <a:r>
              <a:rPr lang="hu-HU" sz="2000" b="1" dirty="0" smtClean="0">
                <a:latin typeface="Harrington" pitchFamily="82" charset="0"/>
              </a:rPr>
              <a:t>  </a:t>
            </a:r>
            <a:r>
              <a:rPr lang="en-US" sz="2000" b="1" dirty="0" smtClean="0">
                <a:latin typeface="Harrington" pitchFamily="82" charset="0"/>
              </a:rPr>
              <a:t> </a:t>
            </a:r>
            <a:r>
              <a:rPr lang="hu-HU" sz="2000" b="1" dirty="0" smtClean="0">
                <a:latin typeface="Harrington" pitchFamily="82" charset="0"/>
              </a:rPr>
              <a:t>  </a:t>
            </a:r>
            <a:r>
              <a:rPr lang="en-US" sz="2000" b="1" dirty="0" smtClean="0">
                <a:latin typeface="Harrington" pitchFamily="82" charset="0"/>
              </a:rPr>
              <a:t>A City </a:t>
            </a:r>
            <a:r>
              <a:rPr lang="en-US" sz="2000" b="1" dirty="0" err="1" smtClean="0">
                <a:latin typeface="Harrington" pitchFamily="82" charset="0"/>
              </a:rPr>
              <a:t>képes</a:t>
            </a:r>
            <a:r>
              <a:rPr lang="en-US" sz="2000" b="1" dirty="0" smtClean="0">
                <a:latin typeface="Harrington" pitchFamily="82" charset="0"/>
              </a:rPr>
              <a:t> </a:t>
            </a:r>
            <a:r>
              <a:rPr lang="en-US" sz="2000" b="1" dirty="0" err="1" smtClean="0">
                <a:latin typeface="Harrington" pitchFamily="82" charset="0"/>
              </a:rPr>
              <a:t>napilapja</a:t>
            </a:r>
            <a:r>
              <a:rPr lang="hu-HU" sz="2000" b="1" dirty="0" smtClean="0">
                <a:latin typeface="Harrington" pitchFamily="82" charset="0"/>
              </a:rPr>
              <a:t>  </a:t>
            </a:r>
            <a:r>
              <a:rPr lang="en-US" sz="2000" b="1" dirty="0" smtClean="0">
                <a:latin typeface="Harrington" pitchFamily="82" charset="0"/>
              </a:rPr>
              <a:t> </a:t>
            </a:r>
            <a:r>
              <a:rPr lang="hu-HU" sz="2000" b="1" dirty="0" smtClean="0">
                <a:latin typeface="Harrington" pitchFamily="82" charset="0"/>
              </a:rPr>
              <a:t>     </a:t>
            </a:r>
            <a:r>
              <a:rPr lang="en-US" sz="2000" b="1" dirty="0" smtClean="0">
                <a:latin typeface="Harrington" pitchFamily="82" charset="0"/>
              </a:rPr>
              <a:t>1870-1914</a:t>
            </a:r>
            <a:endParaRPr lang="en-US" sz="2000" b="1" dirty="0">
              <a:latin typeface="Harrington" pitchFamily="82" charset="0"/>
            </a:endParaRPr>
          </a:p>
        </p:txBody>
      </p:sp>
      <p:pic>
        <p:nvPicPr>
          <p:cNvPr id="13" name="Kép 12" descr="Ornate_scroll_CI_Cutout_000005619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 flipH="1">
            <a:off x="1224000" y="6408000"/>
            <a:ext cx="404135" cy="571504"/>
          </a:xfrm>
          <a:prstGeom prst="rect">
            <a:avLst/>
          </a:prstGeom>
        </p:spPr>
      </p:pic>
      <p:pic>
        <p:nvPicPr>
          <p:cNvPr id="14" name="Kép 13" descr="Ornate_scroll_CI_Cutout_000005619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-5400000" flipH="1" flipV="1">
            <a:off x="1226660" y="1916556"/>
            <a:ext cx="404135" cy="571504"/>
          </a:xfrm>
          <a:prstGeom prst="rect">
            <a:avLst/>
          </a:prstGeom>
        </p:spPr>
      </p:pic>
      <p:cxnSp>
        <p:nvCxnSpPr>
          <p:cNvPr id="15" name="Egyenes összekötő 14"/>
          <p:cNvCxnSpPr/>
          <p:nvPr/>
        </p:nvCxnSpPr>
        <p:spPr>
          <a:xfrm rot="5400000">
            <a:off x="-407240" y="4445430"/>
            <a:ext cx="4176000" cy="0"/>
          </a:xfrm>
          <a:prstGeom prst="line">
            <a:avLst/>
          </a:prstGeom>
          <a:ln w="53975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0" y="2204864"/>
            <a:ext cx="1500166" cy="4078039"/>
          </a:xfrm>
          <a:prstGeom prst="rect">
            <a:avLst/>
          </a:prstGeom>
          <a:solidFill>
            <a:schemeClr val="tx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  <a:cs typeface="Angsana New" pitchFamily="18" charset="-34"/>
              </a:rPr>
              <a:t>Fókusz</a:t>
            </a:r>
            <a:endParaRPr lang="en-US" sz="1600" b="1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  <a:cs typeface="Angsana New" pitchFamily="18" charset="-34"/>
            </a:endParaRPr>
          </a:p>
          <a:p>
            <a:r>
              <a:rPr lang="en-US" sz="1600" b="1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  <a:cs typeface="Angsana New" pitchFamily="18" charset="-34"/>
              </a:rPr>
              <a:t>K</a:t>
            </a:r>
            <a:r>
              <a:rPr lang="hu-HU" sz="1600" b="1" dirty="0" err="1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  <a:cs typeface="Angsana New" pitchFamily="18" charset="-34"/>
              </a:rPr>
              <a:t>ülföld</a:t>
            </a:r>
            <a:endParaRPr lang="hu-HU" sz="1600" b="1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  <a:cs typeface="Angsana New" pitchFamily="18" charset="-34"/>
            </a:endParaRPr>
          </a:p>
          <a:p>
            <a:r>
              <a:rPr lang="en-US" sz="1600" b="1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  <a:cs typeface="Angsana New" pitchFamily="18" charset="-34"/>
              </a:rPr>
              <a:t>V</a:t>
            </a:r>
            <a:r>
              <a:rPr lang="hu-HU" sz="1600" b="1" dirty="0" err="1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  <a:cs typeface="Angsana New" pitchFamily="18" charset="-34"/>
              </a:rPr>
              <a:t>élemény</a:t>
            </a:r>
            <a:endParaRPr lang="en-US" sz="1600" b="1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  <a:cs typeface="Angsana New" pitchFamily="18" charset="-34"/>
            </a:endParaRPr>
          </a:p>
          <a:p>
            <a:r>
              <a:rPr lang="en-US" sz="1600" b="1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  <a:cs typeface="Angsana New" pitchFamily="18" charset="-34"/>
              </a:rPr>
              <a:t>B</a:t>
            </a:r>
            <a:r>
              <a:rPr lang="hu-HU" sz="1600" b="1" dirty="0" err="1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  <a:cs typeface="Angsana New" pitchFamily="18" charset="-34"/>
              </a:rPr>
              <a:t>elföld</a:t>
            </a:r>
            <a:endParaRPr lang="hu-HU" sz="1600" b="1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  <a:cs typeface="Angsana New" pitchFamily="18" charset="-34"/>
            </a:endParaRPr>
          </a:p>
          <a:p>
            <a:r>
              <a:rPr lang="en-US" sz="1500" b="1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  <a:cs typeface="Angsana New" pitchFamily="18" charset="-34"/>
              </a:rPr>
              <a:t>G</a:t>
            </a:r>
            <a:r>
              <a:rPr lang="hu-HU" sz="1500" b="1" dirty="0" err="1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  <a:cs typeface="Angsana New" pitchFamily="18" charset="-34"/>
              </a:rPr>
              <a:t>azdaság</a:t>
            </a:r>
            <a:endParaRPr lang="en-US" sz="1500" b="1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  <a:cs typeface="Angsana New" pitchFamily="18" charset="-34"/>
            </a:endParaRPr>
          </a:p>
          <a:p>
            <a:r>
              <a:rPr lang="en-US" sz="1600" b="1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  <a:cs typeface="Angsana New" pitchFamily="18" charset="-34"/>
              </a:rPr>
              <a:t>K</a:t>
            </a:r>
            <a:r>
              <a:rPr lang="hu-HU" sz="1600" b="1" dirty="0" err="1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  <a:cs typeface="Angsana New" pitchFamily="18" charset="-34"/>
              </a:rPr>
              <a:t>ultúra-</a:t>
            </a:r>
            <a:r>
              <a:rPr lang="en-US" sz="1600" b="1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  <a:cs typeface="Angsana New" pitchFamily="18" charset="-34"/>
              </a:rPr>
              <a:t>T</a:t>
            </a:r>
            <a:r>
              <a:rPr lang="hu-HU" sz="1600" b="1" dirty="0" err="1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  <a:cs typeface="Angsana New" pitchFamily="18" charset="-34"/>
              </a:rPr>
              <a:t>ársadalom</a:t>
            </a:r>
            <a:endParaRPr lang="hu-HU" sz="1600" b="1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  <a:cs typeface="Angsana New" pitchFamily="18" charset="-34"/>
            </a:endParaRPr>
          </a:p>
          <a:p>
            <a:endParaRPr lang="hu-HU" sz="1600" b="1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  <a:cs typeface="Angsana New" pitchFamily="18" charset="-34"/>
            </a:endParaRPr>
          </a:p>
          <a:p>
            <a:r>
              <a:rPr lang="hu-HU" sz="1600" b="1" dirty="0" smtClean="0">
                <a:ln w="0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  <a:cs typeface="Angsana New" pitchFamily="18" charset="-34"/>
              </a:rPr>
              <a:t>Mozi</a:t>
            </a:r>
            <a:endParaRPr lang="en-US" sz="1600" b="1" dirty="0" smtClean="0">
              <a:ln w="0"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  <a:cs typeface="Angsana New" pitchFamily="18" charset="-34"/>
            </a:endParaRPr>
          </a:p>
          <a:p>
            <a:r>
              <a:rPr lang="hu-HU" sz="1600" b="1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  <a:cs typeface="Angsana New" pitchFamily="18" charset="-34"/>
              </a:rPr>
              <a:t>Divat és </a:t>
            </a:r>
          </a:p>
          <a:p>
            <a:r>
              <a:rPr lang="hu-HU" sz="1600" b="1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  <a:cs typeface="Angsana New" pitchFamily="18" charset="-34"/>
              </a:rPr>
              <a:t>sport</a:t>
            </a:r>
            <a:endParaRPr lang="en-US" sz="1600" b="1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  <a:cs typeface="Angsana New" pitchFamily="18" charset="-34"/>
            </a:endParaRPr>
          </a:p>
          <a:p>
            <a:r>
              <a:rPr lang="hu-HU" sz="1600" b="1" dirty="0" smtClean="0">
                <a:ln w="0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  <a:cs typeface="Angsana New" pitchFamily="18" charset="-34"/>
              </a:rPr>
              <a:t>Exkluzív </a:t>
            </a:r>
          </a:p>
          <a:p>
            <a:r>
              <a:rPr lang="hu-HU" sz="1600" b="1" dirty="0" smtClean="0">
                <a:ln w="0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  <a:cs typeface="Angsana New" pitchFamily="18" charset="-34"/>
              </a:rPr>
              <a:t>riportok</a:t>
            </a:r>
            <a:endParaRPr lang="en-US" sz="1600" b="1" dirty="0" smtClean="0">
              <a:ln w="0"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  <a:cs typeface="Angsana New" pitchFamily="18" charset="-34"/>
            </a:endParaRPr>
          </a:p>
          <a:p>
            <a:r>
              <a:rPr lang="hu-HU" sz="1600" b="1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  <a:cs typeface="Angsana New" pitchFamily="18" charset="-34"/>
              </a:rPr>
              <a:t>Krónika</a:t>
            </a:r>
            <a:endParaRPr lang="en-US" sz="1600" b="1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  <a:cs typeface="Angsana New" pitchFamily="18" charset="-34"/>
            </a:endParaRPr>
          </a:p>
          <a:p>
            <a:r>
              <a:rPr lang="hu-HU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hu-HU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</a:br>
            <a:endParaRPr lang="hu-HU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Akciógomb: Tovább vagy Következő 17">
            <a:hlinkClick r:id="" action="ppaction://noaction" highlightClick="1"/>
          </p:cNvPr>
          <p:cNvSpPr/>
          <p:nvPr/>
        </p:nvSpPr>
        <p:spPr>
          <a:xfrm>
            <a:off x="996166" y="2231302"/>
            <a:ext cx="468000" cy="214314"/>
          </a:xfrm>
          <a:prstGeom prst="actionButtonForwardNex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Akciógomb: Tovább vagy Következő 18">
            <a:hlinkClick r:id="" action="ppaction://noaction" highlightClick="1"/>
          </p:cNvPr>
          <p:cNvSpPr/>
          <p:nvPr/>
        </p:nvSpPr>
        <p:spPr>
          <a:xfrm>
            <a:off x="996166" y="2735302"/>
            <a:ext cx="468000" cy="214314"/>
          </a:xfrm>
          <a:prstGeom prst="actionButtonForwardNex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Akciógomb: Tovább vagy Következő 19">
            <a:hlinkClick r:id="" action="ppaction://noaction" highlightClick="1"/>
          </p:cNvPr>
          <p:cNvSpPr/>
          <p:nvPr/>
        </p:nvSpPr>
        <p:spPr>
          <a:xfrm>
            <a:off x="996166" y="2990682"/>
            <a:ext cx="468000" cy="214314"/>
          </a:xfrm>
          <a:prstGeom prst="actionButtonForwardNex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Akciógomb: Tovább vagy Következő 20">
            <a:hlinkClick r:id="" action="ppaction://noaction" highlightClick="1"/>
          </p:cNvPr>
          <p:cNvSpPr/>
          <p:nvPr/>
        </p:nvSpPr>
        <p:spPr>
          <a:xfrm>
            <a:off x="996166" y="3239302"/>
            <a:ext cx="468000" cy="214314"/>
          </a:xfrm>
          <a:prstGeom prst="actionButtonForwardNex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Akciógomb: Tovább vagy Következő 21">
            <a:hlinkClick r:id="" action="ppaction://noaction" highlightClick="1"/>
          </p:cNvPr>
          <p:cNvSpPr/>
          <p:nvPr/>
        </p:nvSpPr>
        <p:spPr>
          <a:xfrm>
            <a:off x="996166" y="3490748"/>
            <a:ext cx="468000" cy="214314"/>
          </a:xfrm>
          <a:prstGeom prst="actionButtonForwardNex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Akciógomb: Tovább vagy Következő 23">
            <a:hlinkClick r:id="" action="ppaction://noaction" highlightClick="1"/>
          </p:cNvPr>
          <p:cNvSpPr/>
          <p:nvPr/>
        </p:nvSpPr>
        <p:spPr>
          <a:xfrm>
            <a:off x="996166" y="4705194"/>
            <a:ext cx="468000" cy="214314"/>
          </a:xfrm>
          <a:prstGeom prst="actionButtonForwardNex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Akciógomb: Tovább vagy Következő 25">
            <a:hlinkClick r:id="" action="ppaction://noaction" highlightClick="1"/>
          </p:cNvPr>
          <p:cNvSpPr/>
          <p:nvPr/>
        </p:nvSpPr>
        <p:spPr>
          <a:xfrm>
            <a:off x="996166" y="5471302"/>
            <a:ext cx="468000" cy="214314"/>
          </a:xfrm>
          <a:prstGeom prst="actionButtonForwardNex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Akciógomb: Tovább vagy Következő 26">
            <a:hlinkClick r:id="" action="ppaction://noaction" highlightClick="1"/>
          </p:cNvPr>
          <p:cNvSpPr/>
          <p:nvPr/>
        </p:nvSpPr>
        <p:spPr>
          <a:xfrm>
            <a:off x="996166" y="2483302"/>
            <a:ext cx="468000" cy="214314"/>
          </a:xfrm>
          <a:prstGeom prst="actionButtonForwardNex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-1"/>
            <a:ext cx="7730466" cy="156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Akciógomb: Tovább vagy Következő 41">
            <a:hlinkClick r:id="rId8" action="ppaction://hlinksldjump" highlightClick="1"/>
          </p:cNvPr>
          <p:cNvSpPr/>
          <p:nvPr/>
        </p:nvSpPr>
        <p:spPr>
          <a:xfrm>
            <a:off x="8316416" y="6453336"/>
            <a:ext cx="468000" cy="214314"/>
          </a:xfrm>
          <a:prstGeom prst="actionButtonForwardNex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7" name="Egyenes összekötő 46"/>
          <p:cNvCxnSpPr/>
          <p:nvPr/>
        </p:nvCxnSpPr>
        <p:spPr>
          <a:xfrm>
            <a:off x="5652120" y="3356992"/>
            <a:ext cx="0" cy="350100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/>
          <p:nvPr/>
        </p:nvCxnSpPr>
        <p:spPr>
          <a:xfrm>
            <a:off x="5652120" y="3356992"/>
            <a:ext cx="3491880" cy="954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Kép 51" descr="000gold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3608" y="4149080"/>
            <a:ext cx="447675" cy="323850"/>
          </a:xfrm>
          <a:prstGeom prst="rect">
            <a:avLst/>
          </a:prstGeom>
        </p:spPr>
      </p:pic>
      <p:pic>
        <p:nvPicPr>
          <p:cNvPr id="53" name="Kép 52" descr="000gold.gif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3608" y="5013176"/>
            <a:ext cx="447675" cy="323850"/>
          </a:xfrm>
          <a:prstGeom prst="rect">
            <a:avLst/>
          </a:prstGeom>
        </p:spPr>
      </p:pic>
      <p:sp>
        <p:nvSpPr>
          <p:cNvPr id="37" name="Szövegdoboz 36"/>
          <p:cNvSpPr txBox="1"/>
          <p:nvPr/>
        </p:nvSpPr>
        <p:spPr>
          <a:xfrm>
            <a:off x="1763688" y="206084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A </a:t>
            </a:r>
            <a:r>
              <a:rPr lang="hu-HU" sz="36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Menlo</a:t>
            </a:r>
            <a:r>
              <a:rPr lang="hu-H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 Park varázslója</a:t>
            </a:r>
            <a:endParaRPr lang="hu-HU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sp>
        <p:nvSpPr>
          <p:cNvPr id="33" name="Téglalap 32"/>
          <p:cNvSpPr/>
          <p:nvPr/>
        </p:nvSpPr>
        <p:spPr>
          <a:xfrm>
            <a:off x="5724128" y="3933057"/>
            <a:ext cx="3240360" cy="2592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Uton-utfélen</a:t>
            </a:r>
            <a:r>
              <a:rPr lang="hu-H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halljuk most e nevet; vitatkoznak fölötte, fejtegetik s </a:t>
            </a:r>
            <a:r>
              <a:rPr lang="hu-H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bonczolgatják</a:t>
            </a:r>
            <a:r>
              <a:rPr lang="hu-H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elítélik, majd ismét taglalgatják a gyakorlati hasznot, mely alkalmaztatásából várható, s sokan, a nélkül hogy látták volna, </a:t>
            </a:r>
            <a:r>
              <a:rPr lang="hu-H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pálczát</a:t>
            </a:r>
            <a:r>
              <a:rPr lang="hu-H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törnek fölötte, nem nagy fontosságot</a:t>
            </a:r>
            <a:endParaRPr lang="hu-HU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églalap 35"/>
          <p:cNvSpPr/>
          <p:nvPr/>
        </p:nvSpPr>
        <p:spPr>
          <a:xfrm>
            <a:off x="5868144" y="3284984"/>
            <a:ext cx="35261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sz="4000" b="1" dirty="0" smtClean="0">
                <a:solidFill>
                  <a:srgbClr val="660033"/>
                </a:solidFill>
                <a:latin typeface="Harrington" pitchFamily="82" charset="0"/>
              </a:rPr>
              <a:t>A telephon. </a:t>
            </a:r>
          </a:p>
        </p:txBody>
      </p:sp>
      <p:sp>
        <p:nvSpPr>
          <p:cNvPr id="38" name="Szövegdoboz 37"/>
          <p:cNvSpPr txBox="1"/>
          <p:nvPr/>
        </p:nvSpPr>
        <p:spPr>
          <a:xfrm>
            <a:off x="1763688" y="2636912"/>
            <a:ext cx="3816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hu-H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Így szólt Edison válasza, mikor levelemben felvetettem, hogy szenteljen 5 percet a velem való beszélgetésre: "Rendben, pénteken tizenegy körül, addigra normális leszek. Most percenként 275 fordulattal jár az agyam. Rögtön a lényegre tértem. </a:t>
            </a:r>
          </a:p>
          <a:p>
            <a:pPr hangingPunct="0"/>
            <a:r>
              <a:rPr lang="hu-H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 távolbalátó gép?</a:t>
            </a:r>
            <a:endParaRPr lang="hu-HU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hangingPunct="0">
              <a:buFontTx/>
              <a:buChar char="-"/>
            </a:pPr>
            <a:r>
              <a:rPr lang="hu-H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Hallom, némelyik feltaláló azt állítja, megelőzött. A géppel minden jól alakul. Úgy vélem, soha nem lesz alkalmazható jelentős távolságokra.</a:t>
            </a: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 hangingPunct="0">
              <a:buFontTx/>
              <a:buChar char="-"/>
            </a:pPr>
            <a:r>
              <a:rPr lang="hu-H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 fonográf</a:t>
            </a:r>
            <a:r>
              <a:rPr lang="hu-H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hu-H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Eljutottunk egy praktikus változatig. </a:t>
            </a:r>
            <a:endParaRPr lang="hu-HU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zövegdoboz 38"/>
          <p:cNvSpPr txBox="1"/>
          <p:nvPr/>
        </p:nvSpPr>
        <p:spPr>
          <a:xfrm>
            <a:off x="3923928" y="278092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44" name="Szövegdoboz 43"/>
          <p:cNvSpPr txBox="1"/>
          <p:nvPr/>
        </p:nvSpPr>
        <p:spPr>
          <a:xfrm rot="19887657">
            <a:off x="5747523" y="2392642"/>
            <a:ext cx="2156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Exkluzív!</a:t>
            </a:r>
            <a:endParaRPr lang="hu-H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sp>
        <p:nvSpPr>
          <p:cNvPr id="46" name="Akciógomb: Tovább vagy Következő 45">
            <a:hlinkClick r:id="" action="ppaction://hlinkshowjump?jump=nextslide" highlightClick="1"/>
          </p:cNvPr>
          <p:cNvSpPr/>
          <p:nvPr/>
        </p:nvSpPr>
        <p:spPr>
          <a:xfrm>
            <a:off x="7092280" y="188640"/>
            <a:ext cx="576064" cy="432048"/>
          </a:xfrm>
          <a:prstGeom prst="actionButtonForwardNex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Akciógomb: Vissza vagy Előző 48">
            <a:hlinkClick r:id="" action="ppaction://hlinkshowjump?jump=previousslide" highlightClick="1"/>
          </p:cNvPr>
          <p:cNvSpPr/>
          <p:nvPr/>
        </p:nvSpPr>
        <p:spPr>
          <a:xfrm>
            <a:off x="179512" y="188640"/>
            <a:ext cx="504056" cy="432048"/>
          </a:xfrm>
          <a:prstGeom prst="actionButtonBackPrevious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Szövegdoboz 49"/>
          <p:cNvSpPr txBox="1"/>
          <p:nvPr/>
        </p:nvSpPr>
        <p:spPr>
          <a:xfrm>
            <a:off x="6156176" y="1886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660033"/>
                </a:solidFill>
                <a:latin typeface="Harrington" pitchFamily="82" charset="0"/>
              </a:rPr>
              <a:t>tovább</a:t>
            </a:r>
            <a:endParaRPr lang="hu-HU" b="1" dirty="0">
              <a:solidFill>
                <a:srgbClr val="660033"/>
              </a:solidFill>
              <a:latin typeface="Harrington" pitchFamily="82" charset="0"/>
            </a:endParaRPr>
          </a:p>
        </p:txBody>
      </p:sp>
      <p:sp>
        <p:nvSpPr>
          <p:cNvPr id="51" name="Szövegdoboz 50"/>
          <p:cNvSpPr txBox="1"/>
          <p:nvPr/>
        </p:nvSpPr>
        <p:spPr>
          <a:xfrm>
            <a:off x="683568" y="188640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660033"/>
                </a:solidFill>
                <a:latin typeface="Harrington" pitchFamily="82" charset="0"/>
              </a:rPr>
              <a:t>vissza</a:t>
            </a:r>
            <a:endParaRPr lang="hu-HU" b="1" dirty="0">
              <a:solidFill>
                <a:srgbClr val="660033"/>
              </a:solidFill>
              <a:latin typeface="Harrington" pitchFamily="82" charset="0"/>
            </a:endParaRPr>
          </a:p>
        </p:txBody>
      </p:sp>
      <p:sp>
        <p:nvSpPr>
          <p:cNvPr id="40" name="Akciógomb: Kezdő dia 39">
            <a:hlinkClick r:id="" action="ppaction://hlinkshowjump?jump=firstslide" highlightClick="1"/>
          </p:cNvPr>
          <p:cNvSpPr>
            <a:spLocks noChangeAspect="1"/>
          </p:cNvSpPr>
          <p:nvPr/>
        </p:nvSpPr>
        <p:spPr>
          <a:xfrm>
            <a:off x="1835696" y="188640"/>
            <a:ext cx="328357" cy="362271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36000" contrast="-50000"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42852"/>
            <a:ext cx="3753802" cy="28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Csoportba foglalás 2"/>
          <p:cNvGrpSpPr/>
          <p:nvPr/>
        </p:nvGrpSpPr>
        <p:grpSpPr>
          <a:xfrm>
            <a:off x="0" y="108000"/>
            <a:ext cx="9144000" cy="428628"/>
            <a:chOff x="0" y="142852"/>
            <a:chExt cx="9144000" cy="428628"/>
          </a:xfrm>
        </p:grpSpPr>
        <p:cxnSp>
          <p:nvCxnSpPr>
            <p:cNvPr id="4" name="Egyenes összekötő 3"/>
            <p:cNvCxnSpPr/>
            <p:nvPr/>
          </p:nvCxnSpPr>
          <p:spPr>
            <a:xfrm>
              <a:off x="0" y="142852"/>
              <a:ext cx="9144000" cy="0"/>
            </a:xfrm>
            <a:prstGeom prst="line">
              <a:avLst/>
            </a:prstGeom>
            <a:ln w="412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Kép 4" descr="Ornate_scroll_CI_Cutout_0000056190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8626616" y="54096"/>
              <a:ext cx="428628" cy="606140"/>
            </a:xfrm>
            <a:prstGeom prst="rect">
              <a:avLst/>
            </a:prstGeom>
          </p:spPr>
        </p:pic>
        <p:pic>
          <p:nvPicPr>
            <p:cNvPr id="6" name="Kép 5" descr="Ornate_scroll_CI_Cutout_0000056190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5400000" flipH="1">
              <a:off x="83685" y="59168"/>
              <a:ext cx="404135" cy="571504"/>
            </a:xfrm>
            <a:prstGeom prst="rect">
              <a:avLst/>
            </a:prstGeom>
          </p:spPr>
        </p:pic>
      </p:grpSp>
      <p:cxnSp>
        <p:nvCxnSpPr>
          <p:cNvPr id="7" name="Egyenes összekötő 6"/>
          <p:cNvCxnSpPr/>
          <p:nvPr/>
        </p:nvCxnSpPr>
        <p:spPr>
          <a:xfrm>
            <a:off x="0" y="500042"/>
            <a:ext cx="9144000" cy="0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7"/>
          <p:cNvSpPr/>
          <p:nvPr/>
        </p:nvSpPr>
        <p:spPr>
          <a:xfrm>
            <a:off x="214282" y="142852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23</a:t>
            </a:r>
            <a:r>
              <a:rPr lang="hu-H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/</a:t>
            </a:r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112. </a:t>
            </a:r>
            <a:r>
              <a:rPr lang="en-US" sz="1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szám</a:t>
            </a:r>
            <a:r>
              <a:rPr lang="hu-H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     </a:t>
            </a:r>
            <a:r>
              <a:rPr lang="hu-HU" sz="1600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Harrington" pitchFamily="82" charset="0"/>
              </a:rPr>
              <a:t>				        </a:t>
            </a:r>
            <a:r>
              <a:rPr lang="hu-HU" sz="16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u-HU" sz="1600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Arabia" pitchFamily="34" charset="0"/>
              </a:rPr>
              <a:t>		                      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1870-1914</a:t>
            </a:r>
          </a:p>
          <a:p>
            <a:endParaRPr lang="en-US" sz="1600" dirty="0" smtClean="0">
              <a:ln w="17780" cmpd="sng">
                <a:noFill/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latin typeface="Arabia" pitchFamily="34" charset="0"/>
            </a:endParaRPr>
          </a:p>
          <a:p>
            <a:r>
              <a:rPr lang="hu-H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 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0" y="3861048"/>
            <a:ext cx="42862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hu-HU" dirty="0" smtClean="0"/>
              <a:t>Korábban ugyan jelentették Amerikából, hogy Edisonnak sikerült nagyméretű ernyőre vetíteni előadásait, valami azonban hiányozhatott a találmányból, mert különben az ottani hírharsonák már tudatták volna, hogy a találmány kész arra, hogy kemény pénzzé változtassák. Meg kell állapítanunk, hogy a lyoni </a:t>
            </a:r>
            <a:r>
              <a:rPr lang="hu-HU" dirty="0" err="1" smtClean="0"/>
              <a:t>Lumiére</a:t>
            </a:r>
            <a:r>
              <a:rPr lang="hu-HU" dirty="0" smtClean="0"/>
              <a:t> urak megelőzték Edisont kinematográfjukkal, mellyel a két férfiú 1895 júliusában előadást</a:t>
            </a:r>
          </a:p>
          <a:p>
            <a:pPr algn="just" hangingPunct="0"/>
            <a:endParaRPr lang="hu-HU" dirty="0" smtClean="0"/>
          </a:p>
          <a:p>
            <a:pPr algn="just" hangingPunct="0"/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2627784" y="3356992"/>
            <a:ext cx="4283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A mozi</a:t>
            </a:r>
            <a:endParaRPr lang="hu-H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467544" y="428604"/>
            <a:ext cx="86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Interjú Edisonnal (folyt.)</a:t>
            </a:r>
            <a:endParaRPr lang="hu-H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cxnSp>
        <p:nvCxnSpPr>
          <p:cNvPr id="20" name="Egyenes összekötő 19"/>
          <p:cNvCxnSpPr/>
          <p:nvPr/>
        </p:nvCxnSpPr>
        <p:spPr>
          <a:xfrm>
            <a:off x="0" y="3356992"/>
            <a:ext cx="9144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Kép 22" descr="Ornate_scroll_CI_Cutout_000005619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8090572" y="3294804"/>
            <a:ext cx="648072" cy="916464"/>
          </a:xfrm>
          <a:prstGeom prst="rect">
            <a:avLst/>
          </a:prstGeom>
        </p:spPr>
      </p:pic>
      <p:pic>
        <p:nvPicPr>
          <p:cNvPr id="24" name="Kép 23" descr="Ornate_scroll_CI_Cutout_000005619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437597" y="2575162"/>
            <a:ext cx="585221" cy="827584"/>
          </a:xfrm>
          <a:prstGeom prst="rect">
            <a:avLst/>
          </a:prstGeom>
        </p:spPr>
      </p:pic>
      <p:sp>
        <p:nvSpPr>
          <p:cNvPr id="25" name="Akciógomb: Tovább vagy Következő 24">
            <a:hlinkClick r:id="" action="ppaction://hlinkshowjump?jump=nextslide" highlightClick="1"/>
          </p:cNvPr>
          <p:cNvSpPr/>
          <p:nvPr/>
        </p:nvSpPr>
        <p:spPr>
          <a:xfrm>
            <a:off x="7164288" y="188640"/>
            <a:ext cx="499491" cy="249746"/>
          </a:xfrm>
          <a:prstGeom prst="actionButtonForwardNex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6" name="Akciógomb: Tovább vagy Következő 25">
            <a:hlinkClick r:id="" action="ppaction://hlinkshowjump?jump=previousslide" highlightClick="1"/>
          </p:cNvPr>
          <p:cNvSpPr/>
          <p:nvPr/>
        </p:nvSpPr>
        <p:spPr>
          <a:xfrm rot="10800000">
            <a:off x="6228184" y="188640"/>
            <a:ext cx="499491" cy="249746"/>
          </a:xfrm>
          <a:prstGeom prst="actionButtonForwardNex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" name="Téglalap 18"/>
          <p:cNvSpPr/>
          <p:nvPr/>
        </p:nvSpPr>
        <p:spPr>
          <a:xfrm>
            <a:off x="251520" y="980729"/>
            <a:ext cx="45365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hu-HU" dirty="0" smtClean="0"/>
              <a:t>Napi 40 darab kerül ki gyárainkból.  Sikerült kialakítanom, egy tömör, szállításra alkalmas hengert, mely postázható bárhová.  Készítettem egy kisebb modellt is- egy zsebfonográfot- ennek a hengere egy átlagos levélnek megfelelő 300 szót tárolhat, ami igen praktikussá teszi a hétköznapi levelezés számára. </a:t>
            </a:r>
          </a:p>
          <a:p>
            <a:pPr hangingPunct="0"/>
            <a:endParaRPr lang="hu-HU" dirty="0" smtClean="0"/>
          </a:p>
          <a:p>
            <a:pPr hangingPunct="0"/>
            <a:endParaRPr lang="hu-HU" dirty="0"/>
          </a:p>
        </p:txBody>
      </p:sp>
      <p:sp>
        <p:nvSpPr>
          <p:cNvPr id="28" name="Téglalap 27"/>
          <p:cNvSpPr/>
          <p:nvPr/>
        </p:nvSpPr>
        <p:spPr>
          <a:xfrm>
            <a:off x="4932040" y="980728"/>
            <a:ext cx="39604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/>
            <a:r>
              <a:rPr lang="hu-HU" b="1" i="1" dirty="0" smtClean="0">
                <a:solidFill>
                  <a:prstClr val="black"/>
                </a:solidFill>
              </a:rPr>
              <a:t>- Hogyan használható az újságírásban ?</a:t>
            </a:r>
            <a:endParaRPr lang="hu-HU" dirty="0" smtClean="0">
              <a:solidFill>
                <a:prstClr val="black"/>
              </a:solidFill>
            </a:endParaRPr>
          </a:p>
          <a:p>
            <a:pPr lvl="0" algn="just" hangingPunct="0"/>
            <a:r>
              <a:rPr lang="hu-HU" dirty="0" err="1" smtClean="0">
                <a:solidFill>
                  <a:prstClr val="black"/>
                </a:solidFill>
              </a:rPr>
              <a:t>-Sokféleképpen</a:t>
            </a:r>
            <a:r>
              <a:rPr lang="hu-HU" dirty="0" smtClean="0">
                <a:solidFill>
                  <a:prstClr val="black"/>
                </a:solidFill>
              </a:rPr>
              <a:t>. A World szerkesztőségében már használják. A földszinten helyezték el. Bejönnek a riporterek és belebeszélnek. A hengert felviszik a fogalmazókhoz, akik az így diktált szövegekből dolgoznak.</a:t>
            </a:r>
          </a:p>
        </p:txBody>
      </p:sp>
      <p:sp>
        <p:nvSpPr>
          <p:cNvPr id="30" name="Téglalap 29"/>
          <p:cNvSpPr/>
          <p:nvPr/>
        </p:nvSpPr>
        <p:spPr>
          <a:xfrm>
            <a:off x="4499992" y="3861048"/>
            <a:ext cx="4392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 smtClean="0">
                <a:solidFill>
                  <a:prstClr val="black"/>
                </a:solidFill>
              </a:rPr>
              <a:t>tartott.  Mintegy egy négyzetméteres fehér vásznat láthatunk. Hirtelen kialszanak a villamos lámpácskák, az áttetsző ernyőt megvilágítja hátulról a fény és megjelenik rajta az egyik történet, amely az életből van merítve. Láthatjuk a </a:t>
            </a:r>
            <a:r>
              <a:rPr lang="hu-HU" dirty="0" err="1" smtClean="0">
                <a:solidFill>
                  <a:prstClr val="black"/>
                </a:solidFill>
              </a:rPr>
              <a:t>Lumiére-fivérek</a:t>
            </a:r>
            <a:r>
              <a:rPr lang="hu-HU" dirty="0" smtClean="0">
                <a:solidFill>
                  <a:prstClr val="black"/>
                </a:solidFill>
              </a:rPr>
              <a:t> lyoni gyárát, amint sok munkás kirajzik, hogy pihenőre térjen. Az egész jelenet egy percig tart és oly hirtelen ér véget, amint elkezdődött. Csodálatra méltó volt a vonat is,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30000" contrast="-50000"/>
          </a:blip>
          <a:srcRect/>
          <a:stretch>
            <a:fillRect t="-54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1143000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Kié az elsőbbség?</a:t>
            </a:r>
            <a:br>
              <a:rPr lang="hu-H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hu-H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Mi kell a szabadalom bejegyzéséhez?</a:t>
            </a:r>
            <a:endParaRPr lang="hu-H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79512" y="2492896"/>
            <a:ext cx="2699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>
                <a:solidFill>
                  <a:srgbClr val="C00000"/>
                </a:solidFill>
                <a:hlinkClick r:id="rId4"/>
              </a:rPr>
              <a:t>http://gumibiznisz.hu/20090716/a-legtomlos-gumiabroncs-ket-atyja/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1412776"/>
            <a:ext cx="3275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C00000"/>
                </a:solidFill>
                <a:latin typeface="Harrington" pitchFamily="82" charset="0"/>
              </a:rPr>
              <a:t>A </a:t>
            </a:r>
            <a:r>
              <a:rPr lang="hu-HU" sz="2400" b="1" dirty="0" err="1" smtClean="0">
                <a:solidFill>
                  <a:srgbClr val="C00000"/>
                </a:solidFill>
                <a:latin typeface="Harrington" pitchFamily="82" charset="0"/>
              </a:rPr>
              <a:t>Dunlop</a:t>
            </a:r>
            <a:r>
              <a:rPr lang="hu-HU" sz="2400" b="1" dirty="0" smtClean="0">
                <a:solidFill>
                  <a:srgbClr val="C00000"/>
                </a:solidFill>
                <a:latin typeface="Harrington" pitchFamily="82" charset="0"/>
              </a:rPr>
              <a:t> vs. Thomson eset </a:t>
            </a:r>
            <a:endParaRPr lang="hu-HU" sz="2400" b="1" dirty="0">
              <a:solidFill>
                <a:srgbClr val="C00000"/>
              </a:solidFill>
              <a:latin typeface="Harrington" pitchFamily="82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491880" y="2420888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>
                <a:hlinkClick r:id="rId5"/>
              </a:rPr>
              <a:t>http://www.feltalaloink.hu/tudosok/jedlikanyos/html/jedanytal3.htm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3275856" y="1340768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C00000"/>
                </a:solidFill>
                <a:latin typeface="Harrington" pitchFamily="82" charset="0"/>
              </a:rPr>
              <a:t>Siemens vs. Jedlik eset</a:t>
            </a:r>
            <a:endParaRPr lang="hu-HU" sz="2400" b="1" dirty="0">
              <a:solidFill>
                <a:srgbClr val="C00000"/>
              </a:solidFill>
              <a:latin typeface="Harrington" pitchFamily="82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300192" y="1412776"/>
            <a:ext cx="2843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C00000"/>
                </a:solidFill>
                <a:latin typeface="Harrington" pitchFamily="82" charset="0"/>
              </a:rPr>
              <a:t>Tesla vs. Marconi eset</a:t>
            </a:r>
            <a:endParaRPr lang="hu-HU" sz="2400" b="1" dirty="0">
              <a:solidFill>
                <a:srgbClr val="C00000"/>
              </a:solidFill>
              <a:latin typeface="Harrington" pitchFamily="82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6588224" y="2348880"/>
            <a:ext cx="23042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>
                <a:hlinkClick r:id="rId6"/>
              </a:rPr>
              <a:t>http://teslarchivum.blogspot.hu/2013/05/10-dolog-ami-megvaltoztatta-vilagunkat.html</a:t>
            </a:r>
            <a:endParaRPr lang="hu-HU" b="1" dirty="0"/>
          </a:p>
        </p:txBody>
      </p:sp>
      <p:sp>
        <p:nvSpPr>
          <p:cNvPr id="10" name="Téglalap 9"/>
          <p:cNvSpPr/>
          <p:nvPr/>
        </p:nvSpPr>
        <p:spPr>
          <a:xfrm>
            <a:off x="6588224" y="4149080"/>
            <a:ext cx="237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>
                <a:hlinkClick r:id="rId7"/>
              </a:rPr>
              <a:t>http://www.mult-kor.hu/20130107_70_eve_halt_meg_nicola_tesla</a:t>
            </a:r>
            <a:endParaRPr lang="hu-HU" b="1" dirty="0"/>
          </a:p>
        </p:txBody>
      </p:sp>
      <p:sp>
        <p:nvSpPr>
          <p:cNvPr id="11" name="Akciógomb: Tovább vagy Következő 10">
            <a:hlinkClick r:id="" action="ppaction://hlinkshowjump?jump=nextslide" highlightClick="1"/>
          </p:cNvPr>
          <p:cNvSpPr/>
          <p:nvPr/>
        </p:nvSpPr>
        <p:spPr>
          <a:xfrm>
            <a:off x="8388424" y="404664"/>
            <a:ext cx="499491" cy="249746"/>
          </a:xfrm>
          <a:prstGeom prst="actionButtonForwardNex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4" name="Egyenes összekötő 13"/>
          <p:cNvCxnSpPr/>
          <p:nvPr/>
        </p:nvCxnSpPr>
        <p:spPr>
          <a:xfrm>
            <a:off x="3347864" y="1484784"/>
            <a:ext cx="0" cy="46805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6444208" y="1556792"/>
            <a:ext cx="0" cy="46805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kciógomb: Kezdő dia 12">
            <a:hlinkClick r:id="" action="ppaction://hlinkshowjump?jump=firstslide" highlightClick="1"/>
          </p:cNvPr>
          <p:cNvSpPr/>
          <p:nvPr/>
        </p:nvSpPr>
        <p:spPr>
          <a:xfrm>
            <a:off x="395536" y="188640"/>
            <a:ext cx="360040" cy="360040"/>
          </a:xfrm>
          <a:prstGeom prst="actionButtonHom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705</Words>
  <Application>Microsoft Office PowerPoint</Application>
  <PresentationFormat>On-screen Show (4:3)</PresentationFormat>
  <Paragraphs>139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Office-téma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Kié az elsőbbség? Mi kell a szabadalom bejegyzéséhez?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2.dia</dc:title>
  <dc:creator>net</dc:creator>
  <cp:lastModifiedBy>Pathos</cp:lastModifiedBy>
  <cp:revision>211</cp:revision>
  <dcterms:created xsi:type="dcterms:W3CDTF">2013-10-30T22:25:25Z</dcterms:created>
  <dcterms:modified xsi:type="dcterms:W3CDTF">2013-11-18T22:01:18Z</dcterms:modified>
</cp:coreProperties>
</file>